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72" r:id="rId14"/>
    <p:sldId id="286" r:id="rId15"/>
    <p:sldId id="279" r:id="rId16"/>
    <p:sldId id="262" r:id="rId17"/>
    <p:sldId id="258" r:id="rId18"/>
    <p:sldId id="291" r:id="rId19"/>
    <p:sldId id="261" r:id="rId20"/>
    <p:sldId id="290" r:id="rId21"/>
    <p:sldId id="266" r:id="rId22"/>
    <p:sldId id="293" r:id="rId23"/>
    <p:sldId id="295" r:id="rId24"/>
    <p:sldId id="294" r:id="rId25"/>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4073"/>
    <a:srgbClr val="182C4E"/>
    <a:srgbClr val="000000"/>
    <a:srgbClr val="BC8D00"/>
    <a:srgbClr val="0C242A"/>
    <a:srgbClr val="08171B"/>
    <a:srgbClr val="061013"/>
    <a:srgbClr val="081D1B"/>
    <a:srgbClr val="0B1F1D"/>
    <a:srgbClr val="021D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31" autoAdjust="0"/>
    <p:restoredTop sz="76990"/>
  </p:normalViewPr>
  <p:slideViewPr>
    <p:cSldViewPr snapToGrid="0">
      <p:cViewPr>
        <p:scale>
          <a:sx n="171" d="100"/>
          <a:sy n="171" d="100"/>
        </p:scale>
        <p:origin x="3128" y="216"/>
      </p:cViewPr>
      <p:guideLst/>
    </p:cSldViewPr>
  </p:slideViewPr>
  <p:notesTextViewPr>
    <p:cViewPr>
      <p:scale>
        <a:sx n="170" d="100"/>
        <a:sy n="170" d="100"/>
      </p:scale>
      <p:origin x="0" y="0"/>
    </p:cViewPr>
  </p:notesTextViewPr>
  <p:notesViewPr>
    <p:cSldViewPr snapToGrid="0">
      <p:cViewPr varScale="1">
        <p:scale>
          <a:sx n="82" d="100"/>
          <a:sy n="82" d="100"/>
        </p:scale>
        <p:origin x="33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r>
            <a:rPr lang="en-US" dirty="0"/>
            <a:t>Our unsupervised system performs better than any other unsupervised algorithm in all datasets</a:t>
          </a:r>
          <a:endParaRPr lang="en-GR"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r>
            <a:rPr lang="en-US" dirty="0"/>
            <a:t>The performance of our system is more stable on the four datasets</a:t>
          </a:r>
          <a:endParaRPr lang="en-GR"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r>
            <a:rPr lang="en-US" dirty="0"/>
            <a:t>The comparison with semi-supervised systems shows that our system always performs better than the most frequent sense heuristic when we use information from sense-labeled corpora</a:t>
          </a:r>
          <a:endParaRPr lang="en-GR"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r>
            <a:rPr lang="en-US"/>
            <a:t>The performance of our system is close to the results obtained with Babelfy on S13 and substantially higher on KORE50</a:t>
          </a:r>
          <a:endParaRPr lang="en-GR"/>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r>
            <a:rPr lang="en-US" dirty="0"/>
            <a:t>It is also difficult to exploit distributional information on this data set because the sentences are short and, in many cases, cryptic. </a:t>
          </a:r>
          <a:endParaRPr lang="en-GR"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12331B1B-F89A-E44A-89A1-648DE8EC5697}" type="presOf" srcId="{E5C8B0E4-5CAD-1743-9198-DF58666051A2}" destId="{279CEBA3-AFD6-5A42-9FB5-7B68A448901C}" srcOrd="0" destOrd="1" presId="urn:microsoft.com/office/officeart/2005/8/layout/list1"/>
    <dgm:cxn modelId="{8E68A634-98E8-3948-B307-95659662FC5B}" type="presOf" srcId="{FC849399-1C56-184D-95DA-B39954D8D949}" destId="{279CEBA3-AFD6-5A42-9FB5-7B68A448901C}" srcOrd="0" destOrd="2"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1"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1"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1"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2"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355193"/>
          <a:ext cx="10515600" cy="2041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Our unsupervised system performs better than any other unsupervised algorithm in all datasets</a:t>
          </a:r>
          <a:endParaRPr lang="en-GR" sz="1800" kern="1200" dirty="0"/>
        </a:p>
        <a:p>
          <a:pPr marL="171450" lvl="1" indent="-171450" algn="l" defTabSz="800100">
            <a:lnSpc>
              <a:spcPct val="90000"/>
            </a:lnSpc>
            <a:spcBef>
              <a:spcPct val="0"/>
            </a:spcBef>
            <a:spcAft>
              <a:spcPct val="15000"/>
            </a:spcAft>
            <a:buChar char="•"/>
          </a:pPr>
          <a:r>
            <a:rPr lang="en-US" sz="1800" kern="1200" dirty="0"/>
            <a:t>The performance of our system is more stable on the four datasets</a:t>
          </a:r>
          <a:endParaRPr lang="en-GR" sz="1800" kern="1200" dirty="0"/>
        </a:p>
        <a:p>
          <a:pPr marL="171450" lvl="1" indent="-171450" algn="l" defTabSz="800100">
            <a:lnSpc>
              <a:spcPct val="90000"/>
            </a:lnSpc>
            <a:spcBef>
              <a:spcPct val="0"/>
            </a:spcBef>
            <a:spcAft>
              <a:spcPct val="15000"/>
            </a:spcAft>
            <a:buChar char="•"/>
          </a:pPr>
          <a:r>
            <a:rPr lang="en-US" sz="1800" kern="1200" dirty="0"/>
            <a:t>The comparison with semi-supervised systems shows that our system always performs better than the most frequent sense heuristic when we use information from sense-labeled corpora</a:t>
          </a:r>
          <a:endParaRPr lang="en-GR" sz="1800" kern="1200" dirty="0"/>
        </a:p>
      </dsp:txBody>
      <dsp:txXfrm>
        <a:off x="0" y="355193"/>
        <a:ext cx="10515600" cy="2041200"/>
      </dsp:txXfrm>
    </dsp:sp>
    <dsp:sp modelId="{4443D7BC-B182-834D-A588-F03AAF3D9539}">
      <dsp:nvSpPr>
        <dsp:cNvPr id="0" name=""/>
        <dsp:cNvSpPr/>
      </dsp:nvSpPr>
      <dsp:spPr>
        <a:xfrm>
          <a:off x="525780" y="89513"/>
          <a:ext cx="7360920"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51719" y="115452"/>
        <a:ext cx="7309042" cy="479482"/>
      </dsp:txXfrm>
    </dsp:sp>
    <dsp:sp modelId="{7AE2683C-5940-8F49-96FE-34B4F9ED052C}">
      <dsp:nvSpPr>
        <dsp:cNvPr id="0" name=""/>
        <dsp:cNvSpPr/>
      </dsp:nvSpPr>
      <dsp:spPr>
        <a:xfrm>
          <a:off x="0" y="2759274"/>
          <a:ext cx="10515600" cy="15025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The performance of our system is close to the results obtained with Babelfy on S13 and substantially higher on KORE50</a:t>
          </a:r>
          <a:endParaRPr lang="en-GR" sz="1800" kern="1200"/>
        </a:p>
        <a:p>
          <a:pPr marL="171450" lvl="1" indent="-171450" algn="l" defTabSz="800100">
            <a:lnSpc>
              <a:spcPct val="90000"/>
            </a:lnSpc>
            <a:spcBef>
              <a:spcPct val="0"/>
            </a:spcBef>
            <a:spcAft>
              <a:spcPct val="15000"/>
            </a:spcAft>
            <a:buChar char="•"/>
          </a:pPr>
          <a:r>
            <a:rPr lang="en-US" sz="1800" kern="1200" dirty="0"/>
            <a:t>It is also difficult to exploit distributional information on this data set because the sentences are short and, in many cases, cryptic. </a:t>
          </a:r>
          <a:endParaRPr lang="en-GR" sz="1800" kern="1200" dirty="0"/>
        </a:p>
      </dsp:txBody>
      <dsp:txXfrm>
        <a:off x="0" y="2759274"/>
        <a:ext cx="10515600" cy="1502550"/>
      </dsp:txXfrm>
    </dsp:sp>
    <dsp:sp modelId="{36FB3ABF-EFD2-7241-8728-CA42F826140F}">
      <dsp:nvSpPr>
        <dsp:cNvPr id="0" name=""/>
        <dsp:cNvSpPr/>
      </dsp:nvSpPr>
      <dsp:spPr>
        <a:xfrm>
          <a:off x="525780" y="2493593"/>
          <a:ext cx="7360920"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51719" y="2519532"/>
        <a:ext cx="7309042"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5/2/21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5/2/21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Καλησπέρα σας.</a:t>
            </a:r>
          </a:p>
          <a:p>
            <a:r>
              <a:rPr lang="el-GR" dirty="0"/>
              <a:t>Είμαστε οι </a:t>
            </a:r>
            <a:r>
              <a:rPr lang="el-GR" dirty="0" err="1"/>
              <a:t>Θεατίνα</a:t>
            </a:r>
            <a:r>
              <a:rPr lang="el-GR" dirty="0"/>
              <a:t> </a:t>
            </a:r>
            <a:r>
              <a:rPr lang="el-GR" dirty="0" err="1"/>
              <a:t>Κυλάφη</a:t>
            </a:r>
            <a:r>
              <a:rPr lang="el-GR" dirty="0"/>
              <a:t> και </a:t>
            </a:r>
            <a:r>
              <a:rPr lang="el-GR" dirty="0" err="1"/>
              <a:t>Τζουλιάνα</a:t>
            </a:r>
            <a:r>
              <a:rPr lang="el-GR" dirty="0"/>
              <a:t> </a:t>
            </a:r>
            <a:r>
              <a:rPr lang="el-GR" dirty="0" err="1"/>
              <a:t>Πιργιάσι</a:t>
            </a:r>
            <a:r>
              <a:rPr lang="el-GR" dirty="0"/>
              <a:t> και θα σας παρουσιάσουμε το άρθρο με τίτλο  «</a:t>
            </a:r>
            <a:r>
              <a:rPr lang="en-US" sz="1200" kern="1200" dirty="0">
                <a:solidFill>
                  <a:schemeClr val="tx1"/>
                </a:solidFill>
                <a:latin typeface="Palatino" pitchFamily="2" charset="77"/>
                <a:ea typeface="Palatino" pitchFamily="2" charset="77"/>
                <a:cs typeface="Menlo" panose="020B0609030804020204" pitchFamily="49" charset="0"/>
              </a:rPr>
              <a:t>A Game –</a:t>
            </a:r>
            <a:r>
              <a:rPr lang="el-GR" sz="1200" kern="1200" dirty="0">
                <a:solidFill>
                  <a:schemeClr val="tx1"/>
                </a:solidFill>
                <a:latin typeface="Palatino" pitchFamily="2" charset="77"/>
                <a:ea typeface="Palatino" pitchFamily="2" charset="77"/>
                <a:cs typeface="Menlo" panose="020B0609030804020204" pitchFamily="49" charset="0"/>
              </a:rPr>
              <a:t> </a:t>
            </a:r>
            <a:r>
              <a:rPr lang="en-US" sz="1200" kern="1200" dirty="0">
                <a:solidFill>
                  <a:schemeClr val="tx1"/>
                </a:solidFill>
                <a:latin typeface="Palatino" pitchFamily="2" charset="77"/>
                <a:ea typeface="Palatino" pitchFamily="2" charset="77"/>
                <a:cs typeface="Menlo" panose="020B0609030804020204" pitchFamily="49" charset="0"/>
              </a:rPr>
              <a:t>Theoretic Approach to</a:t>
            </a:r>
            <a:r>
              <a:rPr lang="el-GR" sz="1200" kern="1200" dirty="0">
                <a:solidFill>
                  <a:schemeClr val="tx1"/>
                </a:solidFill>
                <a:latin typeface="Palatino" pitchFamily="2" charset="77"/>
                <a:ea typeface="Palatino" pitchFamily="2" charset="77"/>
                <a:cs typeface="Menlo" panose="020B0609030804020204" pitchFamily="49" charset="0"/>
              </a:rPr>
              <a:t> </a:t>
            </a:r>
            <a:br>
              <a:rPr lang="en-US" sz="1200" kern="1200" dirty="0">
                <a:solidFill>
                  <a:schemeClr val="tx1"/>
                </a:solidFill>
                <a:latin typeface="Palatino" pitchFamily="2" charset="77"/>
                <a:ea typeface="Palatino" pitchFamily="2" charset="77"/>
                <a:cs typeface="Menlo" panose="020B0609030804020204" pitchFamily="49" charset="0"/>
              </a:rPr>
            </a:br>
            <a:r>
              <a:rPr lang="en-US" sz="1200" kern="1200" dirty="0">
                <a:solidFill>
                  <a:schemeClr val="tx1"/>
                </a:solidFill>
                <a:latin typeface="Palatino" pitchFamily="2" charset="77"/>
                <a:ea typeface="Palatino" pitchFamily="2" charset="77"/>
                <a:cs typeface="Menlo" panose="020B0609030804020204" pitchFamily="49" charset="0"/>
              </a:rPr>
              <a:t>Word Sense Disambiguation</a:t>
            </a:r>
            <a:r>
              <a:rPr lang="el-GR" dirty="0"/>
              <a:t>», το οποίο αφορά τον τομέα της επεξεργασίας φυσικής γλώσσας και συγκεκριμένα την επίλυση της αμφισημίας των λέξεων (ΑΑΛ), εφαρμόζοντας τεχνικές θεωρίας παιγνίων.</a:t>
            </a: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2’</a:t>
            </a:r>
          </a:p>
          <a:p>
            <a:r>
              <a:rPr lang="en-GR" dirty="0"/>
              <a:t>Theatina</a:t>
            </a:r>
            <a:endParaRPr lang="el-GR" dirty="0"/>
          </a:p>
          <a:p>
            <a:endParaRPr lang="el-GR" dirty="0"/>
          </a:p>
          <a:p>
            <a:r>
              <a:rPr lang="el-GR" dirty="0"/>
              <a:t>Στο επόμενο βήμα συλλέγονται οι</a:t>
            </a:r>
            <a:r>
              <a:rPr lang="en-US" dirty="0"/>
              <a:t> k</a:t>
            </a:r>
            <a:r>
              <a:rPr lang="el-GR" dirty="0"/>
              <a:t> έννοιες που συνδέονται με την εκάστοτε λέξη</a:t>
            </a:r>
            <a:r>
              <a:rPr lang="en-US" dirty="0"/>
              <a:t> </a:t>
            </a:r>
            <a:r>
              <a:rPr lang="en-US" dirty="0" err="1"/>
              <a:t>i</a:t>
            </a:r>
            <a:r>
              <a:rPr lang="el-GR" dirty="0"/>
              <a:t>, ώστε να δημιουργηθεί </a:t>
            </a:r>
            <a:r>
              <a:rPr lang="en-US" dirty="0"/>
              <a:t>o</a:t>
            </a:r>
            <a:r>
              <a:rPr lang="el-GR" dirty="0"/>
              <a:t> χώρος στρατηγικής του παιχνιδιού, </a:t>
            </a:r>
            <a:r>
              <a:rPr lang="el-GR" dirty="0" err="1"/>
              <a:t>αποτελο</a:t>
            </a:r>
            <a:r>
              <a:rPr lang="en-US" dirty="0" err="1"/>
              <a:t>ύ</a:t>
            </a:r>
            <a:r>
              <a:rPr lang="el-GR" dirty="0" err="1"/>
              <a:t>μενος</a:t>
            </a:r>
            <a:r>
              <a:rPr lang="el-GR" dirty="0"/>
              <a:t> από την ένωση των </a:t>
            </a:r>
            <a:r>
              <a:rPr lang="el-GR" dirty="0" err="1"/>
              <a:t>προαναφερθ</a:t>
            </a:r>
            <a:r>
              <a:rPr lang="en-US" dirty="0" err="1"/>
              <a:t>έ</a:t>
            </a:r>
            <a:r>
              <a:rPr lang="el-GR" dirty="0" err="1"/>
              <a:t>ντων</a:t>
            </a:r>
            <a:r>
              <a:rPr lang="el-GR" dirty="0"/>
              <a:t> συνόλων και να υπολογιστεί η πιθανότητα επιλογής της εκάστοτε έννοιας από την </a:t>
            </a:r>
            <a:r>
              <a:rPr lang="en-US" dirty="0" err="1"/>
              <a:t>i</a:t>
            </a:r>
            <a:r>
              <a:rPr lang="el-GR" dirty="0"/>
              <a:t>-</a:t>
            </a:r>
            <a:r>
              <a:rPr lang="el-GR" dirty="0" err="1"/>
              <a:t>οστή</a:t>
            </a:r>
            <a:r>
              <a:rPr lang="el-GR" dirty="0"/>
              <a:t> λέξη.</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a:t>
            </a:r>
            <a:r>
              <a:rPr lang="el-GR" dirty="0"/>
              <a:t> κάθε </a:t>
            </a:r>
            <a:r>
              <a:rPr lang="el-GR" dirty="0" err="1"/>
              <a:t>πα</a:t>
            </a:r>
            <a:r>
              <a:rPr lang="en-US" dirty="0" err="1"/>
              <a:t>ί</a:t>
            </a:r>
            <a:r>
              <a:rPr lang="el-GR" dirty="0" err="1"/>
              <a:t>κτης</a:t>
            </a:r>
            <a:r>
              <a:rPr lang="el-GR" dirty="0"/>
              <a:t> διαθέτει ένα σύνολο στρατηγικών, το οποίο εκφράζεται ως ένα διάνυσμα </a:t>
            </a:r>
            <a:r>
              <a:rPr lang="en-US" dirty="0"/>
              <a:t>x</a:t>
            </a:r>
            <a:r>
              <a:rPr lang="el-GR" dirty="0"/>
              <a:t> διάστασης </a:t>
            </a:r>
            <a:r>
              <a:rPr lang="en-US" dirty="0"/>
              <a:t>n, </a:t>
            </a:r>
            <a:r>
              <a:rPr lang="el-GR" dirty="0"/>
              <a:t>δηλαδή</a:t>
            </a:r>
            <a:r>
              <a:rPr lang="en-US" dirty="0"/>
              <a:t> </a:t>
            </a:r>
            <a:r>
              <a:rPr lang="el-GR" dirty="0"/>
              <a:t>με </a:t>
            </a:r>
            <a:r>
              <a:rPr lang="en-US" dirty="0"/>
              <a:t>n</a:t>
            </a:r>
            <a:r>
              <a:rPr lang="el-GR" dirty="0"/>
              <a:t> μη αρνητικές συντεταγμένες, οι οποίες αθροίζουν στο 1, όπως θα δούμε αργότερα και εκφράζουν την πιθανότητα επιλογής της αντίστοιχης έννοιας με την οποία αυτή η λέξη σχετίζεται.</a:t>
            </a:r>
          </a:p>
          <a:p>
            <a:endParaRPr lang="el-GR" dirty="0"/>
          </a:p>
          <a:p>
            <a:r>
              <a:rPr lang="el-GR" dirty="0"/>
              <a:t>Για την καλύτερη κατανόηση του χώρου των στρατηγικών, θα δούμε τη γραφική αναπαράστασή του, η οποία αποδίδεται ως ένα </a:t>
            </a:r>
            <a:r>
              <a:rPr lang="el-GR" dirty="0" err="1"/>
              <a:t>κανονικ</a:t>
            </a:r>
            <a:r>
              <a:rPr lang="en-US" dirty="0" err="1"/>
              <a:t>ό</a:t>
            </a:r>
            <a:r>
              <a:rPr lang="el-GR" dirty="0"/>
              <a:t> πολύγωνο ακτίνας 1, με τις ακμές που ενώνουν το κέντρο του με κάθε κορυφή να δηλώνουν την πιθανότητα επιλογής της έννοιας</a:t>
            </a:r>
            <a:r>
              <a:rPr lang="en-US" dirty="0"/>
              <a:t> </a:t>
            </a:r>
            <a:r>
              <a:rPr lang="el-GR" dirty="0"/>
              <a:t>που αντιπροσωπεύει</a:t>
            </a:r>
            <a:r>
              <a:rPr lang="en-US" dirty="0"/>
              <a:t> </a:t>
            </a:r>
            <a:r>
              <a:rPr lang="el-GR" dirty="0"/>
              <a:t>η αντίστοιχη κορυφή.</a:t>
            </a:r>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R" dirty="0"/>
                  <a:t>1’</a:t>
                </a:r>
              </a:p>
              <a:p>
                <a:r>
                  <a:rPr lang="en-GR" dirty="0"/>
                  <a:t>Theatina</a:t>
                </a:r>
                <a:endParaRPr lang="el-GR" dirty="0"/>
              </a:p>
              <a:p>
                <a:endParaRPr lang="el-GR" dirty="0"/>
              </a:p>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h</m:t>
                        </m:r>
                      </m:sub>
                    </m:sSub>
                  </m:oMath>
                </a14:m>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Choice>
        <mc:Fallback>
          <p:sp>
            <p:nvSpPr>
              <p:cNvPr id="3" name="Notes Placeholder 2"/>
              <p:cNvSpPr>
                <a:spLocks noGrp="1"/>
              </p:cNvSpPr>
              <p:nvPr>
                <p:ph type="body" idx="1"/>
              </p:nvPr>
            </p:nvSpPr>
            <p:spPr/>
            <p:txBody>
              <a:bodyPr/>
              <a:lstStyle/>
              <a:p>
                <a:r>
                  <a:rPr lang="en-GR" dirty="0"/>
                  <a:t>1’</a:t>
                </a:r>
              </a:p>
              <a:p>
                <a:r>
                  <a:rPr lang="en-GR" dirty="0"/>
                  <a:t>Theatina</a:t>
                </a:r>
                <a:endParaRPr lang="el-GR" dirty="0"/>
              </a:p>
              <a:p>
                <a:endParaRPr lang="el-GR" dirty="0"/>
              </a:p>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r>
                  <a:rPr lang="en-US" sz="1200" b="0" i="0">
                    <a:latin typeface="Cambria Math" panose="02040503050406030204" pitchFamily="18" charset="0"/>
                  </a:rPr>
                  <a:t>𝑟_ℎ</a:t>
                </a:r>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1’</a:t>
            </a:r>
          </a:p>
          <a:p>
            <a:r>
              <a:rPr lang="en-GR" dirty="0"/>
              <a:t>Julie + Theatina</a:t>
            </a:r>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R" dirty="0"/>
                  <a:t>2’</a:t>
                </a:r>
              </a:p>
              <a:p>
                <a:r>
                  <a:rPr lang="en-GR" dirty="0"/>
                  <a:t>Theatina</a:t>
                </a:r>
                <a:endParaRPr lang="el-GR" dirty="0"/>
              </a:p>
              <a:p>
                <a:endParaRPr lang="el-GR" dirty="0"/>
              </a:p>
              <a:p>
                <a:pPr rtl="0" fontAlgn="base"/>
                <a:r>
                  <a:rPr lang="en-GB" sz="1200" b="0" i="0" u="none" strike="noStrike" kern="1200" dirty="0">
                    <a:solidFill>
                      <a:schemeClr val="tx1"/>
                    </a:solidFill>
                    <a:effectLst/>
                    <a:latin typeface="+mn-lt"/>
                    <a:ea typeface="+mn-ea"/>
                    <a:cs typeface="+mn-cs"/>
                  </a:rPr>
                  <a:t>A replicator equation is designed to model the change in frequency of a state—it increases the frequency of a better performing type(trait) and decreases the frequency of under-performing type (trait) . The performance is measured relative to the average fitness of population. The expected fitness of </a:t>
                </a:r>
                <a:r>
                  <a:rPr lang="en-GB" sz="1200" b="0" i="0" u="none" strike="noStrike" kern="1200" dirty="0" err="1">
                    <a:solidFill>
                      <a:schemeClr val="tx1"/>
                    </a:solidFill>
                    <a:effectLst/>
                    <a:latin typeface="+mn-lt"/>
                    <a:ea typeface="+mn-ea"/>
                    <a:cs typeface="+mn-cs"/>
                  </a:rPr>
                  <a:t>i-th</a:t>
                </a:r>
                <a:r>
                  <a:rPr lang="en-GB" sz="1200" b="0" i="0" u="none" strike="noStrike" kern="1200" dirty="0">
                    <a:solidFill>
                      <a:schemeClr val="tx1"/>
                    </a:solidFill>
                    <a:effectLst/>
                    <a:latin typeface="+mn-lt"/>
                    <a:ea typeface="+mn-ea"/>
                    <a:cs typeface="+mn-cs"/>
                  </a:rPr>
                  <a:t> type is (</a:t>
                </a:r>
                <a:r>
                  <a:rPr lang="el-GR" sz="1200" b="0" i="0" u="none" strike="noStrike" kern="1200" dirty="0">
                    <a:solidFill>
                      <a:schemeClr val="tx1"/>
                    </a:solidFill>
                    <a:effectLst/>
                    <a:latin typeface="+mn-lt"/>
                    <a:ea typeface="+mn-ea"/>
                    <a:cs typeface="+mn-cs"/>
                  </a:rPr>
                  <a:t>Π</a:t>
                </a:r>
                <a:r>
                  <a:rPr lang="en-GB" sz="1200" b="0" i="0" u="none" strike="noStrike" kern="1200" dirty="0">
                    <a:solidFill>
                      <a:schemeClr val="tx1"/>
                    </a:solidFill>
                    <a:effectLst/>
                    <a:latin typeface="+mn-lt"/>
                    <a:ea typeface="+mn-ea"/>
                    <a:cs typeface="+mn-cs"/>
                  </a:rPr>
                  <a:t>x)</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and the average fitness of population is </a:t>
                </a:r>
                <a:r>
                  <a:rPr lang="en-GB" sz="1200" b="0" i="0" u="none" strike="noStrike" kern="1200" dirty="0" err="1">
                    <a:solidFill>
                      <a:schemeClr val="tx1"/>
                    </a:solidFill>
                    <a:effectLst/>
                    <a:latin typeface="+mn-lt"/>
                    <a:ea typeface="+mn-ea"/>
                    <a:cs typeface="+mn-cs"/>
                  </a:rPr>
                  <a:t>x^T</a:t>
                </a:r>
                <a:r>
                  <a:rPr lang="el-GR" sz="1200" b="0" i="0" u="none" strike="noStrike" kern="1200" dirty="0">
                    <a:solidFill>
                      <a:schemeClr val="tx1"/>
                    </a:solidFill>
                    <a:effectLst/>
                    <a:latin typeface="+mn-lt"/>
                    <a:ea typeface="+mn-ea"/>
                    <a:cs typeface="+mn-cs"/>
                  </a:rPr>
                  <a:t>Π</a:t>
                </a:r>
                <a:r>
                  <a:rPr lang="en-GB" sz="1200" b="0" i="0" u="none" strike="noStrike" kern="1200" dirty="0">
                    <a:solidFill>
                      <a:schemeClr val="tx1"/>
                    </a:solidFill>
                    <a:effectLst/>
                    <a:latin typeface="+mn-lt"/>
                    <a:ea typeface="+mn-ea"/>
                    <a:cs typeface="+mn-cs"/>
                  </a:rPr>
                  <a:t>x.</a:t>
                </a:r>
              </a:p>
              <a:p>
                <a:pPr rtl="0" fontAlgn="base"/>
                <a:r>
                  <a:rPr lang="en-GB" sz="1200" b="0" i="0" u="none" strike="noStrike" kern="1200" dirty="0">
                    <a:solidFill>
                      <a:schemeClr val="tx1"/>
                    </a:solidFill>
                    <a:effectLst/>
                    <a:latin typeface="+mn-lt"/>
                    <a:ea typeface="+mn-ea"/>
                    <a:cs typeface="+mn-cs"/>
                  </a:rPr>
                  <a:t>In each iteration of the system, each player plays a game with its </a:t>
                </a:r>
                <a:r>
                  <a:rPr lang="en-GB" sz="1200" b="0" i="0" u="none" strike="noStrike" kern="1200" dirty="0" err="1">
                    <a:solidFill>
                      <a:schemeClr val="tx1"/>
                    </a:solidFill>
                    <a:effectLst/>
                    <a:latin typeface="+mn-lt"/>
                    <a:ea typeface="+mn-ea"/>
                    <a:cs typeface="+mn-cs"/>
                  </a:rPr>
                  <a:t>neighbors</a:t>
                </a:r>
                <a:r>
                  <a:rPr lang="en-GB" sz="1200" b="0" i="0" u="none" strike="noStrike" kern="1200" dirty="0">
                    <a:solidFill>
                      <a:schemeClr val="tx1"/>
                    </a:solidFill>
                    <a:effectLst/>
                    <a:latin typeface="+mn-lt"/>
                    <a:ea typeface="+mn-ea"/>
                    <a:cs typeface="+mn-cs"/>
                  </a:rPr>
                  <a:t> Ni </a:t>
                </a:r>
              </a:p>
              <a:p>
                <a:pPr rtl="0" fontAlgn="base"/>
                <a:r>
                  <a:rPr lang="en-GB" sz="1200" b="0" i="0" u="none" strike="noStrike" kern="1200" dirty="0">
                    <a:solidFill>
                      <a:schemeClr val="tx1"/>
                    </a:solidFill>
                    <a:effectLst/>
                    <a:latin typeface="+mn-lt"/>
                    <a:ea typeface="+mn-ea"/>
                    <a:cs typeface="+mn-cs"/>
                  </a:rPr>
                  <a:t>the payoff of word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depends on the similarity that it has with word j, </a:t>
                </a:r>
                <a:r>
                  <a:rPr lang="en-GB" sz="1200" b="0" i="0" u="none" strike="noStrike" kern="1200" dirty="0" err="1">
                    <a:solidFill>
                      <a:schemeClr val="tx1"/>
                    </a:solidFill>
                    <a:effectLst/>
                    <a:latin typeface="+mn-lt"/>
                    <a:ea typeface="+mn-ea"/>
                    <a:cs typeface="+mn-cs"/>
                  </a:rPr>
                  <a:t>wij</a:t>
                </a:r>
                <a:r>
                  <a:rPr lang="en-GB" sz="1200" b="0" i="0" u="none" strike="noStrike" kern="1200" dirty="0">
                    <a:solidFill>
                      <a:schemeClr val="tx1"/>
                    </a:solidFill>
                    <a:effectLst/>
                    <a:latin typeface="+mn-lt"/>
                    <a:ea typeface="+mn-ea"/>
                    <a:cs typeface="+mn-cs"/>
                  </a:rPr>
                  <a:t>, the similarities among its senses and those of word j, Zij, and the sense preference of word j, (</a:t>
                </a:r>
                <a:r>
                  <a:rPr lang="en-GB" sz="1200" b="0" i="0" u="none" strike="noStrike" kern="1200" dirty="0" err="1">
                    <a:solidFill>
                      <a:schemeClr val="tx1"/>
                    </a:solidFill>
                    <a:effectLst/>
                    <a:latin typeface="+mn-lt"/>
                    <a:ea typeface="+mn-ea"/>
                    <a:cs typeface="+mn-cs"/>
                  </a:rPr>
                  <a:t>xj</a:t>
                </a:r>
                <a:r>
                  <a:rPr lang="en-GB" sz="1200" b="0" i="0" u="none" strike="noStrike" kern="1200" dirty="0">
                    <a:solidFill>
                      <a:schemeClr val="tx1"/>
                    </a:solidFill>
                    <a:effectLst/>
                    <a:latin typeface="+mn-lt"/>
                    <a:ea typeface="+mn-ea"/>
                    <a:cs typeface="+mn-cs"/>
                  </a:rPr>
                  <a:t>)</a:t>
                </a:r>
              </a:p>
              <a:p>
                <a:r>
                  <a:rPr lang="en-GB" sz="1200" b="0" i="0" u="none" strike="noStrike" kern="1200" dirty="0">
                    <a:solidFill>
                      <a:schemeClr val="tx1"/>
                    </a:solidFill>
                    <a:effectLst/>
                    <a:latin typeface="+mn-lt"/>
                    <a:ea typeface="+mn-ea"/>
                    <a:cs typeface="+mn-cs"/>
                  </a:rPr>
                  <a:t>a process of </a:t>
                </a:r>
                <a:r>
                  <a:rPr lang="en-GB" sz="1200" b="1" i="0" u="none" strike="noStrike" kern="1200" dirty="0">
                    <a:solidFill>
                      <a:schemeClr val="tx1"/>
                    </a:solidFill>
                    <a:effectLst/>
                    <a:latin typeface="+mn-lt"/>
                    <a:ea typeface="+mn-ea"/>
                    <a:cs typeface="+mn-cs"/>
                  </a:rPr>
                  <a:t>selection</a:t>
                </a:r>
                <a:r>
                  <a:rPr lang="en-GB" sz="1200" b="0" i="0" u="none" strike="noStrike" kern="1200" dirty="0">
                    <a:solidFill>
                      <a:schemeClr val="tx1"/>
                    </a:solidFill>
                    <a:effectLst/>
                    <a:latin typeface="+mn-lt"/>
                    <a:ea typeface="+mn-ea"/>
                    <a:cs typeface="+mn-cs"/>
                  </a:rPr>
                  <a:t> allows strategies with higher payoff to emerge and at the end of the process each player chooses its sense according to these constraints. </a:t>
                </a:r>
                <a:endParaRPr lang="el-GR" sz="1200" b="0" i="0" u="none" strike="noStrike" kern="1200" dirty="0">
                  <a:solidFill>
                    <a:schemeClr val="tx1"/>
                  </a:solidFill>
                  <a:effectLst/>
                  <a:latin typeface="+mn-lt"/>
                  <a:ea typeface="+mn-ea"/>
                  <a:cs typeface="+mn-cs"/>
                </a:endParaRPr>
              </a:p>
              <a:p>
                <a:endParaRPr lang="el-GR" dirty="0"/>
              </a:p>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βασιζόμενη στην ομοιότητα με τις γειτονικές της, την ομοιότητα των εννοιών τους καθώς και με τις προτιμήσεις τόσο της συγκεκριμένης έννοιας όσο και του συνόλου των εννοιών σε σχέση με τους «συμπαίκτες» της.</a:t>
                </a:r>
              </a:p>
              <a:p>
                <a:r>
                  <a:rPr lang="el-GR" dirty="0"/>
                  <a:t>Έτσι, ενισχύονται οι έννοιες εκείνες που προσφέρουν μεγαλύτερο κέρδος στις αντίστοιχες λέξεις </a:t>
                </a:r>
              </a:p>
              <a:p>
                <a:endParaRPr lang="en-US" dirty="0"/>
              </a:p>
              <a:p>
                <a:endParaRPr lang="el-GR" dirty="0"/>
              </a:p>
              <a:p>
                <a14:m>
                  <m:oMath xmlns:m="http://schemas.openxmlformats.org/officeDocument/2006/math">
                    <m:sSup>
                      <m:sSupPr>
                        <m:ctrlPr>
                          <a:rPr lang="en-US" sz="1200" i="1" smtClean="0">
                            <a:latin typeface="Cambria Math" panose="02040503050406030204" pitchFamily="18" charset="0"/>
                          </a:rPr>
                        </m:ctrlPr>
                      </m:sSupPr>
                      <m:e>
                        <m:r>
                          <a:rPr lang="en-US" sz="1200" i="1">
                            <a:latin typeface="Cambria Math" panose="02040503050406030204" pitchFamily="18" charset="0"/>
                          </a:rPr>
                          <m:t> </m:t>
                        </m:r>
                        <m:r>
                          <a:rPr lang="en-US" sz="1200" i="1">
                            <a:latin typeface="Cambria Math" panose="02040503050406030204" pitchFamily="18" charset="0"/>
                          </a:rPr>
                          <m:t>𝑒</m:t>
                        </m:r>
                      </m:e>
                      <m:sup>
                        <m:r>
                          <a:rPr lang="en-US" sz="1200" i="1">
                            <a:latin typeface="Cambria Math" panose="02040503050406030204" pitchFamily="18" charset="0"/>
                          </a:rPr>
                          <m:t>h</m:t>
                        </m:r>
                      </m:sup>
                    </m:sSup>
                    <m:r>
                      <a:rPr lang="en-US" sz="1200" b="0" i="1" smtClean="0">
                        <a:latin typeface="Cambria Math" panose="02040503050406030204" pitchFamily="18" charset="0"/>
                      </a:rPr>
                      <m:t>→</m:t>
                    </m:r>
                  </m:oMath>
                </a14:m>
                <a:r>
                  <a:rPr lang="el-GR" dirty="0"/>
                  <a:t> </a:t>
                </a:r>
                <a:r>
                  <a:rPr lang="el-GR" dirty="0" err="1"/>
                  <a:t>μοναδιαίο</a:t>
                </a:r>
                <a:r>
                  <a:rPr lang="el-GR" dirty="0"/>
                  <a:t> διάνυσμα</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 </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𝑗</m:t>
                        </m:r>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𝑖</m:t>
                            </m:r>
                          </m:sub>
                        </m:sSub>
                      </m:sub>
                      <m:sup/>
                      <m:e>
                        <m:r>
                          <a:rPr lang="en-US" sz="1200" b="0" i="1" smtClean="0">
                            <a:latin typeface="Cambria Math" panose="02040503050406030204" pitchFamily="18" charset="0"/>
                          </a:rPr>
                          <m:t> </m:t>
                        </m:r>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𝑇</m:t>
                            </m:r>
                          </m:sup>
                        </m:sSubSup>
                        <m:d>
                          <m:dPr>
                            <m:ctrlPr>
                              <a:rPr lang="en-US" sz="1200" i="1">
                                <a:latin typeface="Cambria Math" panose="02040503050406030204" pitchFamily="18" charset="0"/>
                              </a:rPr>
                            </m:ctrlPr>
                          </m:dPr>
                          <m:e>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e>
                        </m:d>
                      </m:e>
                    </m:nary>
                    <m:r>
                      <a:rPr lang="el-GR" sz="1200" b="0" i="1" smtClean="0">
                        <a:latin typeface="Cambria Math" panose="02040503050406030204" pitchFamily="18" charset="0"/>
                      </a:rPr>
                      <m:t>→</m:t>
                    </m:r>
                  </m:oMath>
                </a14:m>
                <a:r>
                  <a:rPr lang="el-GR" dirty="0"/>
                  <a:t> </a:t>
                </a:r>
                <a:r>
                  <a:rPr lang="en-US" dirty="0"/>
                  <a:t>average</a:t>
                </a:r>
                <a:r>
                  <a:rPr lang="en-US" baseline="0" dirty="0"/>
                  <a:t> fitness of population </a:t>
                </a:r>
                <a:r>
                  <a:rPr lang="en-US" baseline="0" dirty="0" err="1"/>
                  <a:t>i</a:t>
                </a:r>
                <a:endParaRPr lang="el-GR" dirty="0"/>
              </a:p>
              <a:p>
                <a:endParaRPr lang="en-GR" dirty="0"/>
              </a:p>
            </p:txBody>
          </p:sp>
        </mc:Choice>
        <mc:Fallback>
          <p:sp>
            <p:nvSpPr>
              <p:cNvPr id="3" name="Notes Placeholder 2"/>
              <p:cNvSpPr>
                <a:spLocks noGrp="1"/>
              </p:cNvSpPr>
              <p:nvPr>
                <p:ph type="body" idx="1"/>
              </p:nvPr>
            </p:nvSpPr>
            <p:spPr/>
            <p:txBody>
              <a:bodyPr/>
              <a:lstStyle/>
              <a:p>
                <a:r>
                  <a:rPr lang="en-GR" dirty="0"/>
                  <a:t>2’</a:t>
                </a:r>
              </a:p>
              <a:p>
                <a:r>
                  <a:rPr lang="en-GR" dirty="0"/>
                  <a:t>Theatina</a:t>
                </a:r>
                <a:endParaRPr lang="el-GR" dirty="0"/>
              </a:p>
              <a:p>
                <a:endParaRPr lang="el-GR" dirty="0"/>
              </a:p>
              <a:p>
                <a:pPr rtl="0" fontAlgn="base"/>
                <a:r>
                  <a:rPr lang="en-GB" sz="1200" b="0" i="0" u="none" strike="noStrike" kern="1200" dirty="0">
                    <a:solidFill>
                      <a:schemeClr val="tx1"/>
                    </a:solidFill>
                    <a:effectLst/>
                    <a:latin typeface="+mn-lt"/>
                    <a:ea typeface="+mn-ea"/>
                    <a:cs typeface="+mn-cs"/>
                  </a:rPr>
                  <a:t>A replicator equation is designed to model the change in frequency of a state—it increases the frequency of a better performing type(trait) and decreases the frequency of under-performing type (trait) . The performance is measured relative to the average fitness of population. The expected fitness of </a:t>
                </a:r>
                <a:r>
                  <a:rPr lang="en-GB" sz="1200" b="0" i="0" u="none" strike="noStrike" kern="1200" dirty="0" err="1">
                    <a:solidFill>
                      <a:schemeClr val="tx1"/>
                    </a:solidFill>
                    <a:effectLst/>
                    <a:latin typeface="+mn-lt"/>
                    <a:ea typeface="+mn-ea"/>
                    <a:cs typeface="+mn-cs"/>
                  </a:rPr>
                  <a:t>i-th</a:t>
                </a:r>
                <a:r>
                  <a:rPr lang="en-GB" sz="1200" b="0" i="0" u="none" strike="noStrike" kern="1200" dirty="0">
                    <a:solidFill>
                      <a:schemeClr val="tx1"/>
                    </a:solidFill>
                    <a:effectLst/>
                    <a:latin typeface="+mn-lt"/>
                    <a:ea typeface="+mn-ea"/>
                    <a:cs typeface="+mn-cs"/>
                  </a:rPr>
                  <a:t> type is (</a:t>
                </a:r>
                <a:r>
                  <a:rPr lang="el-GR" sz="1200" b="0" i="0" u="none" strike="noStrike" kern="1200" dirty="0">
                    <a:solidFill>
                      <a:schemeClr val="tx1"/>
                    </a:solidFill>
                    <a:effectLst/>
                    <a:latin typeface="+mn-lt"/>
                    <a:ea typeface="+mn-ea"/>
                    <a:cs typeface="+mn-cs"/>
                  </a:rPr>
                  <a:t>Π</a:t>
                </a:r>
                <a:r>
                  <a:rPr lang="en-GB" sz="1200" b="0" i="0" u="none" strike="noStrike" kern="1200" dirty="0">
                    <a:solidFill>
                      <a:schemeClr val="tx1"/>
                    </a:solidFill>
                    <a:effectLst/>
                    <a:latin typeface="+mn-lt"/>
                    <a:ea typeface="+mn-ea"/>
                    <a:cs typeface="+mn-cs"/>
                  </a:rPr>
                  <a:t>x)</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and the average fitness of population is </a:t>
                </a:r>
                <a:r>
                  <a:rPr lang="en-GB" sz="1200" b="0" i="0" u="none" strike="noStrike" kern="1200" dirty="0" err="1">
                    <a:solidFill>
                      <a:schemeClr val="tx1"/>
                    </a:solidFill>
                    <a:effectLst/>
                    <a:latin typeface="+mn-lt"/>
                    <a:ea typeface="+mn-ea"/>
                    <a:cs typeface="+mn-cs"/>
                  </a:rPr>
                  <a:t>x^T</a:t>
                </a:r>
                <a:r>
                  <a:rPr lang="el-GR" sz="1200" b="0" i="0" u="none" strike="noStrike" kern="1200" dirty="0">
                    <a:solidFill>
                      <a:schemeClr val="tx1"/>
                    </a:solidFill>
                    <a:effectLst/>
                    <a:latin typeface="+mn-lt"/>
                    <a:ea typeface="+mn-ea"/>
                    <a:cs typeface="+mn-cs"/>
                  </a:rPr>
                  <a:t>Π</a:t>
                </a:r>
                <a:r>
                  <a:rPr lang="en-GB" sz="1200" b="0" i="0" u="none" strike="noStrike" kern="1200" dirty="0">
                    <a:solidFill>
                      <a:schemeClr val="tx1"/>
                    </a:solidFill>
                    <a:effectLst/>
                    <a:latin typeface="+mn-lt"/>
                    <a:ea typeface="+mn-ea"/>
                    <a:cs typeface="+mn-cs"/>
                  </a:rPr>
                  <a:t>x.</a:t>
                </a:r>
              </a:p>
              <a:p>
                <a:pPr rtl="0" fontAlgn="base"/>
                <a:r>
                  <a:rPr lang="en-GB" sz="1200" b="0" i="0" u="none" strike="noStrike" kern="1200" dirty="0">
                    <a:solidFill>
                      <a:schemeClr val="tx1"/>
                    </a:solidFill>
                    <a:effectLst/>
                    <a:latin typeface="+mn-lt"/>
                    <a:ea typeface="+mn-ea"/>
                    <a:cs typeface="+mn-cs"/>
                  </a:rPr>
                  <a:t>In each iteration of the system, each player plays a game with its </a:t>
                </a:r>
                <a:r>
                  <a:rPr lang="en-GB" sz="1200" b="0" i="0" u="none" strike="noStrike" kern="1200" dirty="0" err="1">
                    <a:solidFill>
                      <a:schemeClr val="tx1"/>
                    </a:solidFill>
                    <a:effectLst/>
                    <a:latin typeface="+mn-lt"/>
                    <a:ea typeface="+mn-ea"/>
                    <a:cs typeface="+mn-cs"/>
                  </a:rPr>
                  <a:t>neighbors</a:t>
                </a:r>
                <a:r>
                  <a:rPr lang="en-GB" sz="1200" b="0" i="0" u="none" strike="noStrike" kern="1200" dirty="0">
                    <a:solidFill>
                      <a:schemeClr val="tx1"/>
                    </a:solidFill>
                    <a:effectLst/>
                    <a:latin typeface="+mn-lt"/>
                    <a:ea typeface="+mn-ea"/>
                    <a:cs typeface="+mn-cs"/>
                  </a:rPr>
                  <a:t> Ni </a:t>
                </a:r>
              </a:p>
              <a:p>
                <a:pPr rtl="0" fontAlgn="base"/>
                <a:r>
                  <a:rPr lang="en-GB" sz="1200" b="0" i="0" u="none" strike="noStrike" kern="1200" dirty="0">
                    <a:solidFill>
                      <a:schemeClr val="tx1"/>
                    </a:solidFill>
                    <a:effectLst/>
                    <a:latin typeface="+mn-lt"/>
                    <a:ea typeface="+mn-ea"/>
                    <a:cs typeface="+mn-cs"/>
                  </a:rPr>
                  <a:t>the payoff of word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depends on the similarity that it has with word j, </a:t>
                </a:r>
                <a:r>
                  <a:rPr lang="en-GB" sz="1200" b="0" i="0" u="none" strike="noStrike" kern="1200" dirty="0" err="1">
                    <a:solidFill>
                      <a:schemeClr val="tx1"/>
                    </a:solidFill>
                    <a:effectLst/>
                    <a:latin typeface="+mn-lt"/>
                    <a:ea typeface="+mn-ea"/>
                    <a:cs typeface="+mn-cs"/>
                  </a:rPr>
                  <a:t>wij</a:t>
                </a:r>
                <a:r>
                  <a:rPr lang="en-GB" sz="1200" b="0" i="0" u="none" strike="noStrike" kern="1200" dirty="0">
                    <a:solidFill>
                      <a:schemeClr val="tx1"/>
                    </a:solidFill>
                    <a:effectLst/>
                    <a:latin typeface="+mn-lt"/>
                    <a:ea typeface="+mn-ea"/>
                    <a:cs typeface="+mn-cs"/>
                  </a:rPr>
                  <a:t>, the similarities among its senses and those of word j, Zij, and the sense preference of word j, (</a:t>
                </a:r>
                <a:r>
                  <a:rPr lang="en-GB" sz="1200" b="0" i="0" u="none" strike="noStrike" kern="1200" dirty="0" err="1">
                    <a:solidFill>
                      <a:schemeClr val="tx1"/>
                    </a:solidFill>
                    <a:effectLst/>
                    <a:latin typeface="+mn-lt"/>
                    <a:ea typeface="+mn-ea"/>
                    <a:cs typeface="+mn-cs"/>
                  </a:rPr>
                  <a:t>xj</a:t>
                </a:r>
                <a:r>
                  <a:rPr lang="en-GB" sz="1200" b="0" i="0" u="none" strike="noStrike" kern="1200" dirty="0">
                    <a:solidFill>
                      <a:schemeClr val="tx1"/>
                    </a:solidFill>
                    <a:effectLst/>
                    <a:latin typeface="+mn-lt"/>
                    <a:ea typeface="+mn-ea"/>
                    <a:cs typeface="+mn-cs"/>
                  </a:rPr>
                  <a:t>)</a:t>
                </a:r>
              </a:p>
              <a:p>
                <a:r>
                  <a:rPr lang="en-GB" sz="1200" b="0" i="0" u="none" strike="noStrike" kern="1200" dirty="0">
                    <a:solidFill>
                      <a:schemeClr val="tx1"/>
                    </a:solidFill>
                    <a:effectLst/>
                    <a:latin typeface="+mn-lt"/>
                    <a:ea typeface="+mn-ea"/>
                    <a:cs typeface="+mn-cs"/>
                  </a:rPr>
                  <a:t>a process of </a:t>
                </a:r>
                <a:r>
                  <a:rPr lang="en-GB" sz="1200" b="1" i="0" u="none" strike="noStrike" kern="1200" dirty="0">
                    <a:solidFill>
                      <a:schemeClr val="tx1"/>
                    </a:solidFill>
                    <a:effectLst/>
                    <a:latin typeface="+mn-lt"/>
                    <a:ea typeface="+mn-ea"/>
                    <a:cs typeface="+mn-cs"/>
                  </a:rPr>
                  <a:t>selection</a:t>
                </a:r>
                <a:r>
                  <a:rPr lang="en-GB" sz="1200" b="0" i="0" u="none" strike="noStrike" kern="1200" dirty="0">
                    <a:solidFill>
                      <a:schemeClr val="tx1"/>
                    </a:solidFill>
                    <a:effectLst/>
                    <a:latin typeface="+mn-lt"/>
                    <a:ea typeface="+mn-ea"/>
                    <a:cs typeface="+mn-cs"/>
                  </a:rPr>
                  <a:t> allows strategies with higher payoff to emerge and at the end of the process each player chooses its sense according to these constraints. </a:t>
                </a:r>
                <a:endParaRPr lang="el-GR" sz="1200" b="0" i="0" u="none" strike="noStrike" kern="1200" dirty="0">
                  <a:solidFill>
                    <a:schemeClr val="tx1"/>
                  </a:solidFill>
                  <a:effectLst/>
                  <a:latin typeface="+mn-lt"/>
                  <a:ea typeface="+mn-ea"/>
                  <a:cs typeface="+mn-cs"/>
                </a:endParaRPr>
              </a:p>
              <a:p>
                <a:endParaRPr lang="el-GR" dirty="0"/>
              </a:p>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βασιζόμενη στην ομοιότητα με τις γειτονικές της, την ομοιότητα των εννοιών τους καθώς και με τις προτιμήσεις τόσο της συγκεκριμένης έννοιας όσο και του συνόλου των εννοιών σε σχέση με τους «συμπαίκτες» της.</a:t>
                </a:r>
              </a:p>
              <a:p>
                <a:r>
                  <a:rPr lang="el-GR" dirty="0"/>
                  <a:t>Έτσι, ενισχύονται οι έννοιες εκείνες που προσφέρουν μεγαλύτερο κέρδος στις αντίστοιχες λέξεις </a:t>
                </a:r>
              </a:p>
              <a:p>
                <a:endParaRPr lang="en-US" dirty="0"/>
              </a:p>
              <a:p>
                <a:endParaRPr lang="el-GR" dirty="0"/>
              </a:p>
              <a:p>
                <a:r>
                  <a:rPr lang="en-US" sz="1200" i="0">
                    <a:latin typeface="Cambria Math" panose="02040503050406030204" pitchFamily="18" charset="0"/>
                  </a:rPr>
                  <a:t>〖 𝑒〗^ℎ</a:t>
                </a:r>
                <a:r>
                  <a:rPr lang="en-US" sz="1200" b="0" i="0">
                    <a:latin typeface="Cambria Math" panose="02040503050406030204" pitchFamily="18" charset="0"/>
                  </a:rPr>
                  <a:t>→</a:t>
                </a:r>
                <a:r>
                  <a:rPr lang="el-GR" dirty="0"/>
                  <a:t> </a:t>
                </a:r>
                <a:r>
                  <a:rPr lang="el-GR" dirty="0" err="1"/>
                  <a:t>μοναδιαίο</a:t>
                </a:r>
                <a:r>
                  <a:rPr lang="el-GR" dirty="0"/>
                  <a:t> διάνυσμα</a:t>
                </a:r>
              </a:p>
              <a:p>
                <a:r>
                  <a:rPr lang="en-US" sz="1200" b="0" i="0">
                    <a:latin typeface="Cambria Math" panose="02040503050406030204" pitchFamily="18" charset="0"/>
                  </a:rPr>
                  <a:t>𝑢_𝑖 </a:t>
                </a:r>
                <a:r>
                  <a:rPr lang="en-US" sz="1200" i="0">
                    <a:latin typeface="Cambria Math" panose="02040503050406030204" pitchFamily="18" charset="0"/>
                  </a:rPr>
                  <a:t>(𝑥)= ∑</a:t>
                </a:r>
                <a:r>
                  <a:rPr lang="en-US" sz="1200" b="0" i="0">
                    <a:latin typeface="Cambria Math" panose="02040503050406030204" pitchFamily="18" charset="0"/>
                  </a:rPr>
                  <a:t>_(𝑗 ∈𝑁_𝑖)▒〖 </a:t>
                </a:r>
                <a:r>
                  <a:rPr lang="en-US" sz="1200" i="0">
                    <a:latin typeface="Cambria Math" panose="02040503050406030204" pitchFamily="18" charset="0"/>
                  </a:rPr>
                  <a:t>𝑥</a:t>
                </a:r>
                <a:r>
                  <a:rPr lang="en-US" sz="1200" b="0" i="0">
                    <a:latin typeface="Cambria Math" panose="02040503050406030204" pitchFamily="18" charset="0"/>
                  </a:rPr>
                  <a:t>_𝑖^𝑇 (</a:t>
                </a:r>
                <a:r>
                  <a:rPr lang="en-US" sz="1200" i="0">
                    <a:latin typeface="Cambria Math" panose="02040503050406030204" pitchFamily="18" charset="0"/>
                  </a:rPr>
                  <a:t> 𝑤_𝑖𝑗</a:t>
                </a:r>
                <a:r>
                  <a:rPr lang="en-US" sz="1200" b="0" i="0">
                    <a:latin typeface="Cambria Math" panose="02040503050406030204" pitchFamily="18" charset="0"/>
                  </a:rPr>
                  <a:t>  </a:t>
                </a:r>
                <a:r>
                  <a:rPr lang="en-US" sz="1200" i="0">
                    <a:latin typeface="Cambria Math" panose="02040503050406030204" pitchFamily="18" charset="0"/>
                  </a:rPr>
                  <a:t>𝑍_𝑖𝑗</a:t>
                </a:r>
                <a:r>
                  <a:rPr lang="en-US" sz="1200" b="0" i="0">
                    <a:latin typeface="Cambria Math" panose="02040503050406030204" pitchFamily="18" charset="0"/>
                  </a:rPr>
                  <a:t>  </a:t>
                </a:r>
                <a:r>
                  <a:rPr lang="en-US" sz="1200" i="0">
                    <a:latin typeface="Cambria Math" panose="02040503050406030204" pitchFamily="18" charset="0"/>
                  </a:rPr>
                  <a:t>𝑥_𝑗 ) 〗</a:t>
                </a:r>
                <a:r>
                  <a:rPr lang="el-GR" sz="1200" b="0" i="0">
                    <a:latin typeface="Cambria Math" panose="02040503050406030204" pitchFamily="18" charset="0"/>
                  </a:rPr>
                  <a:t>→</a:t>
                </a:r>
                <a:r>
                  <a:rPr lang="el-GR" dirty="0"/>
                  <a:t> </a:t>
                </a:r>
                <a:r>
                  <a:rPr lang="en-US" dirty="0"/>
                  <a:t>average</a:t>
                </a:r>
                <a:r>
                  <a:rPr lang="en-US" baseline="0" dirty="0"/>
                  <a:t> fitness of population </a:t>
                </a:r>
                <a:r>
                  <a:rPr lang="en-US" baseline="0" dirty="0" err="1"/>
                  <a:t>i</a:t>
                </a:r>
                <a:endParaRPr lang="el-GR" dirty="0"/>
              </a:p>
              <a:p>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2’</a:t>
            </a:r>
          </a:p>
          <a:p>
            <a:r>
              <a:rPr lang="en-GR" dirty="0"/>
              <a:t>Theatina</a:t>
            </a:r>
          </a:p>
          <a:p>
            <a:endParaRPr lang="en-GR" dirty="0"/>
          </a:p>
          <a:p>
            <a:r>
              <a:rPr lang="el-GR" dirty="0"/>
              <a:t>Τελικά, μετά το πέρας της προηγούμενης επαναληπτικής διαδικασίας, προκύπτει μία και μόνο επικρατούσα έννοια που αποδίδεται σε κάθε λέξη-παίκτη.</a:t>
            </a:r>
          </a:p>
          <a:p>
            <a:r>
              <a:rPr lang="el-GR" dirty="0"/>
              <a:t>Αυτό επιτυγχάνεται μέσω της συνάρτησης </a:t>
            </a:r>
            <a:r>
              <a:rPr lang="en-US" dirty="0"/>
              <a:t>argmax, </a:t>
            </a:r>
            <a:r>
              <a:rPr lang="el-GR" dirty="0"/>
              <a:t>η οποία</a:t>
            </a:r>
            <a:r>
              <a:rPr lang="en-US" dirty="0"/>
              <a:t> </a:t>
            </a:r>
            <a:r>
              <a:rPr lang="el-GR" dirty="0"/>
              <a:t>επιστρέφει την έννοια με τη μεγαλύτερη πιθανότητα</a:t>
            </a:r>
            <a:r>
              <a:rPr lang="en-US" dirty="0"/>
              <a:t> </a:t>
            </a:r>
            <a:r>
              <a:rPr lang="el-GR" dirty="0"/>
              <a:t>από το διάνυσμα των μεικτών στρατηγικών της κάθε λέξης.</a:t>
            </a:r>
          </a:p>
          <a:p>
            <a:endParaRPr lang="el-GR" dirty="0"/>
          </a:p>
          <a:p>
            <a:r>
              <a:rPr lang="el-GR" dirty="0"/>
              <a:t>Όπως πειραματικά αποδείχθηκε, σε ελάχιστες περιπτώσεις δεν επιτυγχάνεται η επίλυση της αμφισημίας μιας λέξης, είτε λόγω αδυναμίας ενημέρωσης του χώρου των μεικτών στρατηγικών της, είτε λόγω μη κοινών εννοιών με άλλες λέξεις.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B" sz="1200" b="0" i="0" u="none" strike="noStrike" kern="1200" dirty="0">
              <a:solidFill>
                <a:schemeClr val="tx1"/>
              </a:solidFill>
              <a:effectLst/>
              <a:latin typeface="Arial" panose="020B0604020202020204" pitchFamily="34" charset="0"/>
              <a:ea typeface="+mn-ea"/>
              <a:cs typeface="Arial" panose="020B0604020202020204" pitchFamily="34" charset="0"/>
            </a:endParaRPr>
          </a:p>
          <a:p>
            <a:pPr rtl="0"/>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T=t1: equiprobable senses</a:t>
            </a:r>
            <a:endParaRPr lang="en-GB" sz="1200" dirty="0">
              <a:effectLst/>
              <a:latin typeface="Arial" panose="020B0604020202020204" pitchFamily="34" charset="0"/>
              <a:cs typeface="Arial" panose="020B0604020202020204" pitchFamily="34" charset="0"/>
            </a:endParaRPr>
          </a:p>
          <a:p>
            <a:pPr rtl="0"/>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T=t2: senses are discarded</a:t>
            </a:r>
            <a:endParaRPr lang="en-GB" sz="1200" dirty="0">
              <a:effectLst/>
              <a:latin typeface="Arial" panose="020B0604020202020204" pitchFamily="34" charset="0"/>
              <a:cs typeface="Arial" panose="020B0604020202020204" pitchFamily="34" charset="0"/>
            </a:endParaRPr>
          </a:p>
          <a:p>
            <a:pPr rtl="0"/>
            <a:endParaRPr lang="en-GB" sz="1200" b="0" i="0" u="none" strike="noStrike" kern="1200" dirty="0">
              <a:solidFill>
                <a:schemeClr val="tx1"/>
              </a:solidFill>
              <a:effectLst/>
              <a:latin typeface="Arial" panose="020B0604020202020204" pitchFamily="34" charset="0"/>
              <a:ea typeface="+mn-ea"/>
              <a:cs typeface="Arial" panose="020B0604020202020204" pitchFamily="34" charset="0"/>
            </a:endParaRPr>
          </a:p>
          <a:p>
            <a:pPr rtl="0"/>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Player: “</a:t>
            </a:r>
            <a:r>
              <a:rPr lang="en-GB" sz="1200" b="1" i="0" u="none" strike="noStrike" kern="1200" dirty="0">
                <a:solidFill>
                  <a:schemeClr val="tx1"/>
                </a:solidFill>
                <a:effectLst/>
                <a:latin typeface="Arial" panose="020B0604020202020204" pitchFamily="34" charset="0"/>
                <a:ea typeface="+mn-ea"/>
                <a:cs typeface="Arial" panose="020B0604020202020204" pitchFamily="34" charset="0"/>
              </a:rPr>
              <a:t>bank</a:t>
            </a:r>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a:t>
            </a:r>
            <a:endParaRPr lang="en-GB" sz="1200" dirty="0">
              <a:effectLst/>
              <a:latin typeface="Arial" panose="020B0604020202020204" pitchFamily="34" charset="0"/>
              <a:cs typeface="Arial" panose="020B0604020202020204" pitchFamily="34" charset="0"/>
            </a:endParaRPr>
          </a:p>
          <a:p>
            <a:pPr rtl="0"/>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Game with “financial” &amp; “institution → </a:t>
            </a:r>
            <a:r>
              <a:rPr lang="en-GB" sz="1200" b="1" i="0" u="none" strike="noStrike" kern="1200" dirty="0">
                <a:solidFill>
                  <a:schemeClr val="tx1"/>
                </a:solidFill>
                <a:effectLst/>
                <a:latin typeface="Arial" panose="020B0604020202020204" pitchFamily="34" charset="0"/>
                <a:ea typeface="+mn-ea"/>
                <a:cs typeface="Arial" panose="020B0604020202020204" pitchFamily="34" charset="0"/>
              </a:rPr>
              <a:t>financial</a:t>
            </a:r>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 sense</a:t>
            </a:r>
            <a:endParaRPr lang="en-GB" sz="1200" dirty="0">
              <a:effectLst/>
              <a:latin typeface="Arial" panose="020B0604020202020204" pitchFamily="34" charset="0"/>
              <a:cs typeface="Arial" panose="020B0604020202020204" pitchFamily="34" charset="0"/>
            </a:endParaRPr>
          </a:p>
          <a:p>
            <a:pPr rtl="0"/>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Game with “river” → </a:t>
            </a:r>
            <a:r>
              <a:rPr lang="en-GB" sz="1200" b="1" i="0" u="none" strike="noStrike" kern="1200" dirty="0">
                <a:solidFill>
                  <a:schemeClr val="tx1"/>
                </a:solidFill>
                <a:effectLst/>
                <a:latin typeface="Arial" panose="020B0604020202020204" pitchFamily="34" charset="0"/>
                <a:ea typeface="+mn-ea"/>
                <a:cs typeface="Arial" panose="020B0604020202020204" pitchFamily="34" charset="0"/>
              </a:rPr>
              <a:t>naturalistic</a:t>
            </a:r>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 sense</a:t>
            </a:r>
            <a:endParaRPr lang="en-GB" sz="1200" dirty="0">
              <a:effectLst/>
              <a:latin typeface="Arial" panose="020B0604020202020204" pitchFamily="34" charset="0"/>
              <a:cs typeface="Arial" panose="020B0604020202020204" pitchFamily="34" charset="0"/>
            </a:endParaRPr>
          </a:p>
          <a:p>
            <a:pPr rtl="0"/>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T=t12  : </a:t>
            </a:r>
            <a:r>
              <a:rPr lang="en-GB" sz="1200" b="1" i="0" u="none" strike="noStrike" kern="1200" dirty="0">
                <a:solidFill>
                  <a:schemeClr val="tx1"/>
                </a:solidFill>
                <a:effectLst/>
                <a:latin typeface="Arial" panose="020B0604020202020204" pitchFamily="34" charset="0"/>
                <a:ea typeface="+mn-ea"/>
                <a:cs typeface="Arial" panose="020B0604020202020204" pitchFamily="34" charset="0"/>
              </a:rPr>
              <a:t>Final</a:t>
            </a:r>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 decision (</a:t>
            </a:r>
            <a:r>
              <a:rPr lang="en-GB" sz="1200" b="1" i="0" u="none" strike="noStrike" kern="1200" dirty="0">
                <a:solidFill>
                  <a:schemeClr val="tx1"/>
                </a:solidFill>
                <a:effectLst/>
                <a:latin typeface="Arial" panose="020B0604020202020204" pitchFamily="34" charset="0"/>
                <a:ea typeface="+mn-ea"/>
                <a:cs typeface="Arial" panose="020B0604020202020204" pitchFamily="34" charset="0"/>
              </a:rPr>
              <a:t>naturalistic</a:t>
            </a:r>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 meaning) </a:t>
            </a:r>
            <a:endParaRPr lang="en-GB" sz="1200" dirty="0">
              <a:effectLst/>
              <a:latin typeface="Arial" panose="020B0604020202020204" pitchFamily="34" charset="0"/>
              <a:cs typeface="Arial" panose="020B0604020202020204" pitchFamily="34" charset="0"/>
            </a:endParaRPr>
          </a:p>
          <a:p>
            <a:endParaRPr lang="en-GR" sz="1000" dirty="0">
              <a:latin typeface="Arial" panose="020B0604020202020204" pitchFamily="34" charset="0"/>
              <a:cs typeface="Arial" panose="020B0604020202020204" pitchFamily="34" charset="0"/>
            </a:endParaRPr>
          </a:p>
          <a:p>
            <a:r>
              <a:rPr lang="en-GR" sz="1000" dirty="0"/>
              <a:t>Theatina</a:t>
            </a:r>
            <a:endParaRPr lang="el-GR" sz="1000" dirty="0"/>
          </a:p>
          <a:p>
            <a:endParaRPr lang="el-GR" sz="1000" dirty="0">
              <a:latin typeface="Arial" panose="020B0604020202020204" pitchFamily="34" charset="0"/>
              <a:cs typeface="Arial" panose="020B0604020202020204" pitchFamily="34" charset="0"/>
            </a:endParaRPr>
          </a:p>
          <a:p>
            <a:r>
              <a:rPr lang="el-GR" sz="1000" dirty="0" err="1">
                <a:latin typeface="Arial" panose="020B0604020202020204" pitchFamily="34" charset="0"/>
                <a:cs typeface="Arial" panose="020B0604020202020204" pitchFamily="34" charset="0"/>
              </a:rPr>
              <a:t>Εδ</a:t>
            </a:r>
            <a:r>
              <a:rPr lang="en-GR" sz="1000" dirty="0">
                <a:latin typeface="Arial" panose="020B0604020202020204" pitchFamily="34" charset="0"/>
                <a:cs typeface="Arial" panose="020B0604020202020204" pitchFamily="34" charset="0"/>
              </a:rPr>
              <a:t>ώ</a:t>
            </a:r>
            <a:r>
              <a:rPr lang="el-GR" sz="1000" dirty="0">
                <a:latin typeface="Arial" panose="020B0604020202020204" pitchFamily="34" charset="0"/>
                <a:cs typeface="Arial" panose="020B0604020202020204" pitchFamily="34" charset="0"/>
              </a:rPr>
              <a:t> λοιπόν παρουσιάζεται η εξέλιξη </a:t>
            </a:r>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Julie</a:t>
            </a:r>
          </a:p>
          <a:p>
            <a:endParaRPr lang="en-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1’</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Much, t</a:t>
            </a:r>
            <a:r>
              <a:rPr lang="en-GR" dirty="0"/>
              <a:t>alking, got, hungry, toast, need</a:t>
            </a:r>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Much, t</a:t>
            </a:r>
            <a:r>
              <a:rPr lang="en-GR" dirty="0"/>
              <a:t>alking, got, hungry, toast, need</a:t>
            </a:r>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3768732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2’</a:t>
            </a:r>
            <a:endParaRPr lang="en-US" dirty="0"/>
          </a:p>
          <a:p>
            <a:endParaRPr lang="el-GR" dirty="0"/>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θεωρία</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παιγνίων</a:t>
            </a:r>
            <a:r>
              <a:rPr lang="el-GR" sz="1200" kern="1200" dirty="0">
                <a:solidFill>
                  <a:schemeClr val="tx1"/>
                </a:solidFill>
                <a:effectLst/>
                <a:latin typeface="+mn-lt"/>
                <a:ea typeface="+mn-ea"/>
                <a:cs typeface="+mn-cs"/>
              </a:rPr>
              <a:t> ασχολείται με την ανταγωνιστική αλληλεξάρτηση μεταξύ δύο ή περισσότερων αντιπάλων, ώστε να μελετηθεί και ιδανικά να προβλεφθεί ο τρόπος με τον οποίο γίνεται η λήψη των αποφάσεων, υπό συγκεκριμένες συνθήκες. Το παίγνιο, αποτελείται από ένα σύνολο παικτών, των αντίστοιχών τους στρατηγικών καθώς και τις αποδόσεις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a:t>
            </a:r>
            <a:r>
              <a:rPr lang="el-GR" sz="1200" b="1" kern="1200" dirty="0">
                <a:solidFill>
                  <a:schemeClr val="tx1"/>
                </a:solidFill>
                <a:effectLst/>
                <a:latin typeface="+mn-lt"/>
                <a:ea typeface="+mn-ea"/>
                <a:cs typeface="+mn-cs"/>
              </a:rPr>
              <a:t>παίκτες, </a:t>
            </a:r>
            <a:r>
              <a:rPr lang="el-GR" sz="1200" kern="1200" dirty="0">
                <a:solidFill>
                  <a:schemeClr val="tx1"/>
                </a:solidFill>
                <a:effectLst/>
                <a:latin typeface="+mn-lt"/>
                <a:ea typeface="+mn-ea"/>
                <a:cs typeface="+mn-cs"/>
              </a:rPr>
              <a:t>ως αυτόνομη μονάδα ο καθένας και βασιζόμενοι σε κανόνες και πληροφορίες, προσπαθούν να λάβουν μια απόφαση που θα βελτιστοποιήσει τη δική τους ευημερία έναντι των αντιπάλων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σύνολο των κανόνων που ορίζουν τις εφικτές επιλογές των παικτών, αποτελεί το σύνολο των δυνατών </a:t>
            </a:r>
            <a:r>
              <a:rPr lang="el-GR" sz="1200" b="1" kern="1200" dirty="0">
                <a:solidFill>
                  <a:schemeClr val="tx1"/>
                </a:solidFill>
                <a:effectLst/>
                <a:latin typeface="+mn-lt"/>
                <a:ea typeface="+mn-ea"/>
                <a:cs typeface="+mn-cs"/>
              </a:rPr>
              <a:t>στρατηγικών</a:t>
            </a:r>
            <a:r>
              <a:rPr lang="el-GR" sz="1200" kern="1200" dirty="0">
                <a:solidFill>
                  <a:schemeClr val="tx1"/>
                </a:solidFill>
                <a:effectLst/>
                <a:latin typeface="+mn-lt"/>
                <a:ea typeface="+mn-ea"/>
                <a:cs typeface="+mn-cs"/>
              </a:rPr>
              <a:t> τους, που καθορίζονται είτε απόλυτα και ονομάζονται καθαρές στρατηγικές, είτε μέσω μιας κατανομής πιθανοτήτων επί των αντίστοιχων καθαρών και σε αυτή την περίπτωση ονομάζονται μικτές.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«απόδοση» εκφράζει το αριθμητικό αποτέλεσμα του παιγνίου για έναν συνδυασμό στρατηγικών.</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λύση του παιγνίου ή αλλιώς ισορροπία κατά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είναι ο συνδυασμός εκείνος των στρατηγικών όπου η απόδοση της αντίστοιχης στρατηγικής για κάθε παίκτη είναι η καλύτερη απόκριση στη στρατηγική των άλλων παικτών και κανένας από αυτούς δεν θα επωφεληθεί από αλλαγή (στρατηγικής του) .</a:t>
            </a:r>
            <a:br>
              <a:rPr lang="el-GR" sz="1200" kern="1200" dirty="0">
                <a:solidFill>
                  <a:schemeClr val="tx1"/>
                </a:solidFill>
                <a:effectLst/>
                <a:latin typeface="+mn-lt"/>
                <a:ea typeface="+mn-ea"/>
                <a:cs typeface="+mn-cs"/>
              </a:rPr>
            </a:br>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εξελικτική</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μέθοδος της θεωρίας παιγνίων </a:t>
            </a:r>
            <a:r>
              <a:rPr lang="el-GR" sz="1200" kern="1200" dirty="0">
                <a:solidFill>
                  <a:schemeClr val="tx1"/>
                </a:solidFill>
                <a:effectLst/>
                <a:latin typeface="+mn-lt"/>
                <a:ea typeface="+mn-ea"/>
                <a:cs typeface="+mn-cs"/>
              </a:rPr>
              <a:t>έχει </a:t>
            </a:r>
            <a:r>
              <a:rPr lang="el-GR" sz="1200" b="1" kern="1200" dirty="0">
                <a:solidFill>
                  <a:schemeClr val="tx1"/>
                </a:solidFill>
                <a:effectLst/>
                <a:latin typeface="+mn-lt"/>
                <a:ea typeface="+mn-ea"/>
                <a:cs typeface="+mn-cs"/>
              </a:rPr>
              <a:t>δυναμικό χαρακτήρα </a:t>
            </a:r>
            <a:r>
              <a:rPr lang="el-GR" sz="1200" b="0" kern="1200" dirty="0">
                <a:solidFill>
                  <a:schemeClr val="tx1"/>
                </a:solidFill>
                <a:effectLst/>
                <a:latin typeface="+mn-lt"/>
                <a:ea typeface="+mn-ea"/>
                <a:cs typeface="+mn-cs"/>
              </a:rPr>
              <a:t>και σε α</a:t>
            </a:r>
            <a:r>
              <a:rPr lang="el-GR" sz="1200" kern="1200" dirty="0">
                <a:solidFill>
                  <a:schemeClr val="tx1"/>
                </a:solidFill>
                <a:effectLst/>
                <a:latin typeface="+mn-lt"/>
                <a:ea typeface="+mn-ea"/>
                <a:cs typeface="+mn-cs"/>
              </a:rPr>
              <a:t>ντίθεση με την παραδοσιακή που ορίζει «λύση» σε παίγνιο που παίζεται μόνο μια φορά, εδώ οι στρατηγικές των παικτών ανταγωνίζονται μεταξύ τους καθώς ο χρόνος εξελίσσεται, προσομοιώνεται μια μέθοδος φυσικής επιλογής και τελικά επικρατούν αυτές με τα πιο σωστά «εξελικτικά» χαρακτηριστικά.</a:t>
            </a:r>
          </a:p>
          <a:p>
            <a:endParaRPr lang="el-GR" dirty="0"/>
          </a:p>
          <a:p>
            <a:endParaRPr lang="el-GR" dirty="0"/>
          </a:p>
          <a:p>
            <a:r>
              <a:rPr lang="en-US" dirty="0"/>
              <a:t>Simplex-&gt; </a:t>
            </a:r>
            <a:r>
              <a:rPr lang="el-GR" dirty="0"/>
              <a:t>πλέγμα που εκφράζει τον χώρο μεικτών στρατηγικών του παίκτη</a:t>
            </a:r>
          </a:p>
          <a:p>
            <a:endParaRPr lang="el-GR" dirty="0"/>
          </a:p>
          <a:p>
            <a:endParaRPr lang="el-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Theatina</a:t>
            </a:r>
            <a:endParaRPr lang="el-GR" dirty="0"/>
          </a:p>
          <a:p>
            <a:r>
              <a:rPr lang="el-GR" dirty="0"/>
              <a:t>Το σ</a:t>
            </a:r>
            <a:r>
              <a:rPr lang="en-GR" dirty="0"/>
              <a:t>ύ</a:t>
            </a:r>
            <a:r>
              <a:rPr lang="el-GR" dirty="0" err="1"/>
              <a:t>στημα</a:t>
            </a:r>
            <a:r>
              <a:rPr lang="el-GR" dirty="0"/>
              <a:t> που προτείνει η παρούσα έρευνα λοιπόν, εφαρμόζει για πρώτη φορά τεχνικές της θεωρίας παιγνίων και συγκεκριμένα της εξελικτικής, με σκοπό την επίλυση του προβλήματος της ΑΑΛ.</a:t>
            </a:r>
          </a:p>
          <a:p>
            <a:endParaRPr lang="el-GR" dirty="0"/>
          </a:p>
          <a:p>
            <a:r>
              <a:rPr lang="el-GR" dirty="0"/>
              <a:t>Για να μπορέσει να </a:t>
            </a:r>
            <a:r>
              <a:rPr lang="el-GR" dirty="0" err="1"/>
              <a:t>μοντελοποιηθεί</a:t>
            </a:r>
            <a:r>
              <a:rPr lang="el-GR" dirty="0"/>
              <a:t>, μετατρέπεται σε εργασία εννοιολογικής (σημασιολογικής) επισημείωσης, με σκοπό την ικανοποίηση προκαθορισμένων περιορισμών.</a:t>
            </a:r>
          </a:p>
          <a:p>
            <a:endParaRPr lang="el-GR" dirty="0"/>
          </a:p>
          <a:p>
            <a:r>
              <a:rPr lang="el-GR" dirty="0"/>
              <a:t>Σε όρους θεωρίας παιγνίων, έχουμε τις αντιστοιχίες που φαίνονται στη διαφάνεια.</a:t>
            </a:r>
          </a:p>
          <a:p>
            <a:r>
              <a:rPr lang="el-GR" dirty="0"/>
              <a:t>Για παράδειγμα, αντί για τις γενικές έννοιες «παίκτης»,  «στρατηγική» και «απόδοση», έχουμε αντίστοιχα τη «λέξη», την «έννοια» και την  «ομοιότητα» μεταξύ αυτών.</a:t>
            </a:r>
          </a:p>
          <a:p>
            <a:r>
              <a:rPr lang="el-GR" dirty="0"/>
              <a:t>Όπως προαναφέρθηκε, κατά την επαναληπτική εκτέλεση παιγνίων μεταξύ των λέξεων, λαμβάνει χώρα μια διαδικασία επιλογής των πιο κατάλληλων εννοιών, οι οποίες επικρατούν έναντι των λιγότερο κατάλληλων, οδηγώντας στην ανάθεση μίας μόνο έννοιας σε κάθε λέξη</a:t>
            </a:r>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a:t>
            </a:r>
          </a:p>
          <a:p>
            <a:r>
              <a:rPr lang="en-GR" dirty="0"/>
              <a:t>Julie</a:t>
            </a:r>
          </a:p>
          <a:p>
            <a:endParaRPr lang="el-GR" dirty="0"/>
          </a:p>
          <a:p>
            <a:r>
              <a:rPr lang="el-GR" dirty="0"/>
              <a:t>Θεώρημα </a:t>
            </a:r>
            <a:r>
              <a:rPr lang="en-US" dirty="0"/>
              <a:t>Nash 1951: </a:t>
            </a:r>
            <a:r>
              <a:rPr lang="el-GR" dirty="0"/>
              <a:t>«Για κάθε πεπερασμένο παίγνιο, υπάρχει ένα τουλάχιστον σημείο ισορροπίας»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Η διαδικασία </a:t>
            </a:r>
            <a:r>
              <a:rPr lang="el-GR" dirty="0" err="1"/>
              <a:t>μοντελοπο</a:t>
            </a:r>
            <a:r>
              <a:rPr lang="en-GR" dirty="0"/>
              <a:t>ί</a:t>
            </a:r>
            <a:r>
              <a:rPr lang="el-GR" dirty="0" err="1"/>
              <a:t>ησης</a:t>
            </a:r>
            <a:r>
              <a:rPr lang="el-GR" dirty="0"/>
              <a:t> των δεδομένων, έγινε </a:t>
            </a:r>
            <a:r>
              <a:rPr lang="el-GR" dirty="0" err="1"/>
              <a:t>βηματικά</a:t>
            </a:r>
            <a:r>
              <a:rPr lang="el-GR" dirty="0"/>
              <a:t> και περιγράφεται στις επόμενες διαφάνειες. </a:t>
            </a:r>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2’</a:t>
            </a:r>
          </a:p>
          <a:p>
            <a:endParaRPr lang="el-GR" dirty="0"/>
          </a:p>
          <a:p>
            <a:endParaRPr lang="el-GR" dirty="0"/>
          </a:p>
          <a:p>
            <a:r>
              <a:rPr lang="el-GR" dirty="0"/>
              <a:t>Αρχικά</a:t>
            </a:r>
            <a:r>
              <a:rPr lang="en-US" dirty="0"/>
              <a:t>, </a:t>
            </a:r>
            <a:r>
              <a:rPr lang="el-GR" dirty="0"/>
              <a:t>συλλέγονται </a:t>
            </a:r>
            <a:r>
              <a:rPr lang="en-US" dirty="0"/>
              <a:t>N </a:t>
            </a:r>
            <a:r>
              <a:rPr lang="en-US" dirty="0" err="1"/>
              <a:t>λέ</a:t>
            </a:r>
            <a:r>
              <a:rPr lang="el-GR" dirty="0" err="1"/>
              <a:t>ξεις</a:t>
            </a:r>
            <a:r>
              <a:rPr lang="el-GR" dirty="0"/>
              <a:t>, των οποίων υπολογίζεται η συσχέτιση ανά δύο, δημιουργώντας έτσι έναν πίνακα γειτνίασης ενός γράφου με βάρη, μέσω 8 διαφορετικών μεθόδων</a:t>
            </a:r>
            <a:r>
              <a:rPr lang="en-US" dirty="0"/>
              <a:t>, </a:t>
            </a:r>
            <a:r>
              <a:rPr lang="el-GR" dirty="0"/>
              <a:t> η απόδοση των οποίων και αξιολογείται στη συνέχεια.</a:t>
            </a:r>
          </a:p>
          <a:p>
            <a:endParaRPr lang="el-GR" dirty="0"/>
          </a:p>
          <a:p>
            <a:r>
              <a:rPr lang="el-GR" dirty="0"/>
              <a:t>Έπειτα, η ομοιότητα μεταξύ ζευγών λέξεων επαυξάνεται με βάση τη συντακτική δομή της πρότασης και την απόσταση της κάθε λέξης από τους </a:t>
            </a:r>
            <a:r>
              <a:rPr lang="en-US" dirty="0"/>
              <a:t>n</a:t>
            </a:r>
            <a:r>
              <a:rPr lang="el-GR" dirty="0"/>
              <a:t> γείτονές του (δεξιά και αριστερά του).</a:t>
            </a:r>
          </a:p>
          <a:p>
            <a:r>
              <a:rPr lang="el-GR" dirty="0"/>
              <a:t>Όπως είναι φυσικό, με μικρές τιμές του </a:t>
            </a:r>
            <a:r>
              <a:rPr lang="en-US" dirty="0"/>
              <a:t>n</a:t>
            </a:r>
            <a:r>
              <a:rPr lang="el-GR" dirty="0"/>
              <a:t> αποτυπώνονται στερεότυπες φράσεις, ενώ αντίθετα με μεγάλες τιμές του </a:t>
            </a:r>
            <a:r>
              <a:rPr lang="en-US" dirty="0"/>
              <a:t>n</a:t>
            </a:r>
            <a:r>
              <a:rPr lang="el-GR" dirty="0"/>
              <a:t>, ευρύτερες </a:t>
            </a:r>
            <a:r>
              <a:rPr lang="el-GR" dirty="0" err="1"/>
              <a:t>σημασιολογικ</a:t>
            </a:r>
            <a:r>
              <a:rPr lang="en-US" dirty="0" err="1"/>
              <a:t>έ</a:t>
            </a:r>
            <a:r>
              <a:rPr lang="el-GR" dirty="0"/>
              <a:t>ς ιδέες.</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Theatina</a:t>
            </a:r>
            <a:endParaRPr lang="el-GR" dirty="0"/>
          </a:p>
          <a:p>
            <a:endParaRPr lang="el-GR" dirty="0"/>
          </a:p>
          <a:p>
            <a:r>
              <a:rPr lang="el-GR" dirty="0"/>
              <a:t>Οι διαδικασίες που </a:t>
            </a:r>
            <a:r>
              <a:rPr lang="el-GR" dirty="0" err="1"/>
              <a:t>περιγράφηκαν</a:t>
            </a:r>
            <a:r>
              <a:rPr lang="el-GR" dirty="0"/>
              <a:t> προηγουμένως, παράγουν τα 3 διαγράμματα που βλέπουμε. </a:t>
            </a:r>
          </a:p>
          <a:p>
            <a:r>
              <a:rPr lang="el-GR" dirty="0"/>
              <a:t>Το σχήμα 1 αποτελεί γραφική αναπαράσταση του πίνακα συσχέτισης μεταξύ των λέξεων, το σχήμα 2 αναπαριστά τις σχέσεις τους με τις </a:t>
            </a:r>
            <a:r>
              <a:rPr lang="en-US" dirty="0"/>
              <a:t>n=1 </a:t>
            </a:r>
            <a:r>
              <a:rPr lang="el-GR" dirty="0"/>
              <a:t>γειτονικές τους λέξεις και ο </a:t>
            </a:r>
            <a:r>
              <a:rPr lang="el-GR" dirty="0" err="1"/>
              <a:t>γράφος</a:t>
            </a:r>
            <a:r>
              <a:rPr lang="el-GR" dirty="0"/>
              <a:t> της ενισχυμένης ομοιότητας μεταξύ των γειτόνων τους που φαίνονται στο </a:t>
            </a:r>
            <a:r>
              <a:rPr lang="en-US" dirty="0"/>
              <a:t>n-gram, </a:t>
            </a:r>
            <a:r>
              <a:rPr lang="en-US" dirty="0" err="1"/>
              <a:t>ό</a:t>
            </a:r>
            <a:r>
              <a:rPr lang="el-GR" dirty="0" err="1"/>
              <a:t>ταν</a:t>
            </a:r>
            <a:r>
              <a:rPr lang="el-GR" dirty="0"/>
              <a:t> αυτές δεν περιλαμβάνουν </a:t>
            </a:r>
            <a:r>
              <a:rPr lang="en-US" dirty="0"/>
              <a:t>stop-words, </a:t>
            </a:r>
            <a:r>
              <a:rPr lang="el-GR" dirty="0"/>
              <a:t>παρουσιάζεται στο σχήμα 3.</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7.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slide" Target="slide1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838200" y="2070485"/>
                <a:ext cx="10515600" cy="42905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r>
                  <a:rPr lang="en-GB" sz="1800" dirty="0"/>
                  <a:t>WordNet and </a:t>
                </a:r>
                <a:r>
                  <a:rPr lang="en-GB" sz="1800" dirty="0" err="1"/>
                  <a:t>BabelNet</a:t>
                </a:r>
                <a:r>
                  <a:rPr lang="en-GB" sz="1800" dirty="0"/>
                  <a:t> as knowledge base</a:t>
                </a:r>
                <a:endParaRPr lang="en-GB" sz="1000" dirty="0"/>
              </a:p>
              <a:p>
                <a:pPr fontAlgn="base"/>
                <a:r>
                  <a:rPr lang="en-GB" sz="2000" b="1" dirty="0"/>
                  <a:t>Unique</a:t>
                </a:r>
                <a:r>
                  <a:rPr lang="en-GB" sz="2000" dirty="0"/>
                  <a:t> </a:t>
                </a:r>
                <a:r>
                  <a:rPr lang="en-GB" sz="2000" b="1" dirty="0"/>
                  <a:t>concepts</a:t>
                </a:r>
                <a:r>
                  <a:rPr lang="en-GB" sz="2000" dirty="0"/>
                  <a:t> in sense inventories </a:t>
                </a:r>
              </a:p>
              <a:p>
                <a:pPr lvl="1" fontAlgn="base"/>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𝑢</m:t>
                            </m:r>
                          </m:sub>
                        </m:sSub>
                      </m:e>
                    </m:d>
                  </m:oMath>
                </a14:m>
                <a:r>
                  <a:rPr lang="en-GB" sz="1800" dirty="0"/>
                  <a:t> , where </a:t>
                </a:r>
                <a14:m>
                  <m:oMath xmlns:m="http://schemas.openxmlformats.org/officeDocument/2006/math">
                    <m:r>
                      <a:rPr lang="en-US" sz="1800" i="1">
                        <a:latin typeface="Cambria Math" panose="02040503050406030204" pitchFamily="18" charset="0"/>
                      </a:rPr>
                      <m:t>𝑢</m:t>
                    </m:r>
                  </m:oMath>
                </a14:m>
                <a:r>
                  <a:rPr lang="en-GB" sz="1800" dirty="0"/>
                  <a:t> the total number of unique concepts</a:t>
                </a:r>
              </a:p>
              <a:p>
                <a:pPr lvl="1" fontAlgn="base"/>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800" dirty="0"/>
              </a:p>
              <a:p>
                <a:pPr fontAlgn="base"/>
                <a:r>
                  <a:rPr lang="en-GB" sz="2000" b="1" dirty="0"/>
                  <a:t>Player strategy space </a:t>
                </a:r>
              </a:p>
              <a:p>
                <a:pPr lvl="1" fontAlgn="base"/>
                <a14:m>
                  <m:oMath xmlns:m="http://schemas.openxmlformats.org/officeDocument/2006/math">
                    <m:sSub>
                      <m:sSubPr>
                        <m:ctrlPr>
                          <a:rPr lang="en-US" sz="1600" i="1">
                            <a:solidFill>
                              <a:srgbClr val="000000"/>
                            </a:solidFill>
                            <a:latin typeface="Cambria Math" panose="02040503050406030204" pitchFamily="18" charset="0"/>
                          </a:rPr>
                        </m:ctrlPr>
                      </m:sSubPr>
                      <m:e>
                        <m:r>
                          <m:rPr>
                            <m:sty m:val="p"/>
                          </m:rPr>
                          <a:rPr lang="en-US" sz="1600" b="0" i="0" smtClean="0">
                            <a:solidFill>
                              <a:srgbClr val="000000"/>
                            </a:solidFill>
                            <a:latin typeface="Cambria Math" panose="02040503050406030204" pitchFamily="18" charset="0"/>
                          </a:rPr>
                          <m:t>s</m:t>
                        </m:r>
                      </m:e>
                      <m:sub>
                        <m:r>
                          <a:rPr lang="en-US" sz="1600" b="0" i="1" smtClean="0">
                            <a:solidFill>
                              <a:srgbClr val="000000"/>
                            </a:solidFill>
                            <a:latin typeface="Cambria Math" panose="02040503050406030204" pitchFamily="18" charset="0"/>
                          </a:rPr>
                          <m:t>𝑝</m:t>
                        </m:r>
                      </m:sub>
                    </m:sSub>
                    <m:r>
                      <a:rPr lang="en-US" sz="1600" b="0" i="1" smtClean="0">
                        <a:solidFill>
                          <a:srgbClr val="000000"/>
                        </a:solidFill>
                        <a:latin typeface="Cambria Math" panose="02040503050406030204" pitchFamily="18" charset="0"/>
                      </a:rPr>
                      <m:t>=( </m:t>
                    </m:r>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1,  </m:t>
                        </m:r>
                      </m:sub>
                    </m:sSub>
                    <m:r>
                      <a:rPr lang="en-US" sz="1600" b="0" i="1" smtClean="0">
                        <a:solidFill>
                          <a:srgbClr val="000000"/>
                        </a:solidFill>
                        <a:latin typeface="Cambria Math" panose="02040503050406030204" pitchFamily="18" charset="0"/>
                      </a:rPr>
                      <m:t> </m:t>
                    </m:r>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2</m:t>
                        </m:r>
                      </m:sub>
                    </m:sSub>
                    <m:r>
                      <a:rPr lang="en-US" sz="1600" b="0" i="1" smtClean="0">
                        <a:solidFill>
                          <a:srgbClr val="000000"/>
                        </a:solidFill>
                        <a:latin typeface="Cambria Math" panose="02040503050406030204" pitchFamily="18" charset="0"/>
                      </a:rPr>
                      <m:t>,  …,  </m:t>
                    </m:r>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𝐶</m:t>
                        </m:r>
                        <m:r>
                          <a:rPr lang="en-US" sz="1600" b="0" i="1" smtClean="0">
                            <a:solidFill>
                              <a:srgbClr val="000000"/>
                            </a:solidFill>
                            <a:latin typeface="Cambria Math" panose="02040503050406030204" pitchFamily="18" charset="0"/>
                          </a:rPr>
                          <m:t>|</m:t>
                        </m:r>
                      </m:sub>
                    </m:sSub>
                    <m:r>
                      <a:rPr lang="en-US" sz="1600" b="0" i="1" smtClean="0">
                        <a:solidFill>
                          <a:srgbClr val="000000"/>
                        </a:solidFill>
                        <a:latin typeface="Cambria Math" panose="02040503050406030204" pitchFamily="18" charset="0"/>
                      </a:rPr>
                      <m:t>)</m:t>
                    </m:r>
                  </m:oMath>
                </a14:m>
                <a:endParaRPr lang="en-GB" sz="1600" b="1" dirty="0"/>
              </a:p>
              <a:p>
                <a:pPr lvl="1" fontAlgn="base"/>
                <a14:m>
                  <m:oMath xmlns:m="http://schemas.openxmlformats.org/officeDocument/2006/math">
                    <m:r>
                      <a:rPr lang="en-US" sz="1800" i="1" smtClean="0">
                        <a:latin typeface="Cambria Math" panose="02040503050406030204" pitchFamily="18" charset="0"/>
                      </a:rPr>
                      <m:t>𝑛</m:t>
                    </m:r>
                    <m:r>
                      <a:rPr lang="en-US" sz="1800" i="1">
                        <a:latin typeface="Cambria Math" panose="02040503050406030204" pitchFamily="18" charset="0"/>
                      </a:rPr>
                      <m:t> </m:t>
                    </m:r>
                  </m:oMath>
                </a14:m>
                <a:r>
                  <a:rPr lang="en-GB" sz="1800" dirty="0"/>
                  <a:t>: number of pure strategies of player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the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pure strategy</a:t>
                </a:r>
              </a:p>
              <a:p>
                <a:pPr lvl="1" fontAlgn="base"/>
                <a:r>
                  <a:rPr lang="en-GB" sz="1800" dirty="0"/>
                  <a:t>Graphical representation: regular </a:t>
                </a:r>
                <a:r>
                  <a:rPr lang="en-GB" sz="1800" b="1" dirty="0"/>
                  <a:t>polygon</a:t>
                </a:r>
                <a:r>
                  <a:rPr lang="en-GB" sz="1800" dirty="0"/>
                  <a:t> of radius 1, where the distance from the centre to any node (mixed strategy) represents the probability associated with a particular word sense (pure strategy) </a:t>
                </a:r>
              </a:p>
              <a:p>
                <a:pPr lvl="1" fontAlgn="base"/>
                <a:endParaRPr lang="en-GB" sz="800" dirty="0"/>
              </a:p>
              <a:p>
                <a:pPr fontAlgn="base"/>
                <a:endParaRPr lang="en-GB" sz="3600" dirty="0"/>
              </a:p>
            </p:txBody>
          </p:sp>
        </mc:Choice>
        <mc:Fallback>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838200" y="2070485"/>
                <a:ext cx="10515600" cy="4290594"/>
              </a:xfrm>
              <a:prstGeom prst="rect">
                <a:avLst/>
              </a:prstGeom>
              <a:blipFill>
                <a:blip r:embed="rId4"/>
                <a:stretch>
                  <a:fillRect l="-603" t="-1775"/>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874293"/>
                <a:ext cx="10515600" cy="4682977"/>
              </a:xfrm>
            </p:spPr>
            <p:txBody>
              <a:bodyPr>
                <a:noAutofit/>
              </a:bodyPr>
              <a:lstStyle/>
              <a:p>
                <a:pPr fontAlgn="base"/>
                <a:r>
                  <a:rPr lang="en-GB" sz="2000" b="1" dirty="0"/>
                  <a:t>System</a:t>
                </a:r>
                <a:r>
                  <a:rPr lang="en-GB" sz="2000" dirty="0"/>
                  <a:t> strategy space </a:t>
                </a:r>
                <a14:m>
                  <m:oMath xmlns:m="http://schemas.openxmlformats.org/officeDocument/2006/math">
                    <m:sSub>
                      <m:sSubPr>
                        <m:ctrlPr>
                          <a:rPr lang="el-GR" sz="2000" b="0" i="1" smtClean="0">
                            <a:latin typeface="Cambria Math" panose="02040503050406030204" pitchFamily="18" charset="0"/>
                          </a:rPr>
                        </m:ctrlPr>
                      </m:sSubPr>
                      <m:e>
                        <m:r>
                          <a:rPr lang="en-US" sz="2000" b="0" i="1" smtClean="0">
                            <a:latin typeface="Cambria Math" panose="02040503050406030204" pitchFamily="18" charset="0"/>
                          </a:rPr>
                          <m:t>𝑆</m:t>
                        </m:r>
                      </m:e>
                      <m:sub>
                        <m:r>
                          <m:rPr>
                            <m:sty m:val="p"/>
                          </m:rPr>
                          <a:rPr lang="el-GR" sz="2000" b="0" i="0" smtClean="0">
                            <a:latin typeface="Cambria Math" panose="02040503050406030204" pitchFamily="18" charset="0"/>
                          </a:rPr>
                          <m:t>Ν</m:t>
                        </m:r>
                        <m:r>
                          <a:rPr lang="el-GR"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l-GR" sz="2000" b="0" i="1" smtClean="0">
                            <a:latin typeface="Cambria Math" panose="02040503050406030204" pitchFamily="18" charset="0"/>
                            <a:ea typeface="Cambria Math" panose="02040503050406030204" pitchFamily="18" charset="0"/>
                          </a:rPr>
                          <m:t>|</m:t>
                        </m:r>
                      </m:sub>
                    </m:sSub>
                  </m:oMath>
                </a14:m>
                <a:r>
                  <a:rPr lang="el-GR" sz="2000" dirty="0"/>
                  <a:t> </a:t>
                </a:r>
                <a:r>
                  <a:rPr lang="en-US" sz="2000" dirty="0"/>
                  <a:t>initialization</a:t>
                </a:r>
                <a:endParaRPr lang="en-GB" sz="2000" dirty="0"/>
              </a:p>
              <a:p>
                <a:pPr lvl="1" fontAlgn="base"/>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𝑝𝑟</m:t>
                        </m:r>
                      </m:e>
                      <m:sub>
                        <m:r>
                          <a:rPr lang="en-US" sz="1800" b="0" i="1" smtClean="0">
                            <a:latin typeface="Cambria Math" panose="02040503050406030204" pitchFamily="18" charset="0"/>
                          </a:rPr>
                          <m:t>𝑖h</m:t>
                        </m:r>
                      </m:sub>
                    </m:sSub>
                  </m:oMath>
                </a14:m>
                <a:r>
                  <a:rPr lang="en-GB" sz="1800" dirty="0"/>
                  <a:t> : </a:t>
                </a:r>
                <a:r>
                  <a:rPr lang="en-GB" sz="1800" b="1" dirty="0"/>
                  <a:t>probability</a:t>
                </a:r>
                <a:r>
                  <a:rPr lang="en-GB" sz="1800" dirty="0"/>
                  <a:t> of player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 </m:t>
                    </m:r>
                  </m:oMath>
                </a14:m>
                <a:r>
                  <a:rPr lang="en-GB" sz="1800" dirty="0"/>
                  <a:t>to choose the</a:t>
                </a:r>
                <a:r>
                  <a:rPr lang="en-US" sz="1800" dirty="0"/>
                  <a:t> </a:t>
                </a:r>
                <a14:m>
                  <m:oMath xmlns:m="http://schemas.openxmlformats.org/officeDocument/2006/math">
                    <m:r>
                      <a:rPr lang="en-US" sz="1800" b="0" i="1" smtClean="0">
                        <a:latin typeface="Cambria Math" panose="02040503050406030204" pitchFamily="18" charset="0"/>
                      </a:rPr>
                      <m:t>h</m:t>
                    </m:r>
                    <m:r>
                      <a:rPr lang="en-US" sz="1800" b="0" i="1" smtClean="0">
                        <a:latin typeface="Cambria Math" panose="02040503050406030204" pitchFamily="18" charset="0"/>
                      </a:rPr>
                      <m:t>−</m:t>
                    </m:r>
                    <m:r>
                      <a:rPr lang="en-US" sz="1800" b="0" i="1" smtClean="0">
                        <a:latin typeface="Cambria Math" panose="02040503050406030204" pitchFamily="18" charset="0"/>
                      </a:rPr>
                      <m:t>𝑡h</m:t>
                    </m:r>
                  </m:oMath>
                </a14:m>
                <a:r>
                  <a:rPr lang="en-GB" sz="1800" dirty="0"/>
                  <a:t> pure strategy to play</a:t>
                </a:r>
              </a:p>
              <a:p>
                <a:pPr lvl="1" fontAlgn="base"/>
                <a:r>
                  <a:rPr lang="en-GB" sz="1800" b="1" dirty="0"/>
                  <a:t>Uniform</a:t>
                </a:r>
                <a:r>
                  <a:rPr lang="en-GB" sz="1800" dirty="0"/>
                  <a:t> distribution </a:t>
                </a:r>
              </a:p>
              <a:p>
                <a:pPr lvl="2"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r>
                                      <a:rPr lang="en-GR" sz="180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e>
                              <m:sup>
                                <m:r>
                                  <a:rPr lang="en-US" sz="1600" b="0" i="1" smtClean="0">
                                    <a:latin typeface="Cambria Math" panose="02040503050406030204" pitchFamily="18" charset="0"/>
                                  </a:rPr>
                                  <m:t>−1</m:t>
                                </m:r>
                              </m:sup>
                            </m:sSup>
                            <m:r>
                              <a:rPr lang="en-US" sz="1600" b="0" i="1" smtClean="0">
                                <a:latin typeface="Cambria Math" panose="02040503050406030204" pitchFamily="18" charset="0"/>
                              </a:rPr>
                              <m:t>    ,  </m:t>
                            </m:r>
                            <m:r>
                              <a:rPr lang="en-US" sz="1600" b="0" i="1" smtClean="0">
                                <a:latin typeface="Cambria Math" panose="02040503050406030204" pitchFamily="18" charset="0"/>
                              </a:rPr>
                              <m:t>𝑖𝑓</m:t>
                            </m:r>
                            <m:r>
                              <a:rPr lang="en-US" sz="1600" b="0" i="1" smtClean="0">
                                <a:latin typeface="Cambria Math" panose="02040503050406030204" pitchFamily="18" charset="0"/>
                              </a:rPr>
                              <m:t> </m:t>
                            </m:r>
                            <m:r>
                              <a:rPr lang="en-US" sz="1600" b="0" i="1" smtClean="0">
                                <a:latin typeface="Cambria Math" panose="02040503050406030204" pitchFamily="18" charset="0"/>
                              </a:rPr>
                              <m:t>𝑠𝑒𝑛𝑠𝑒</m:t>
                            </m:r>
                            <m:r>
                              <a:rPr lang="en-US" sz="1600" b="0" i="1" smtClean="0">
                                <a:latin typeface="Cambria Math" panose="02040503050406030204" pitchFamily="18" charset="0"/>
                              </a:rPr>
                              <m:t> </m:t>
                            </m:r>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𝑖𝑠</m:t>
                            </m:r>
                            <m:r>
                              <a:rPr lang="en-US" sz="1600" b="0" i="1" smtClean="0">
                                <a:latin typeface="Cambria Math" panose="02040503050406030204" pitchFamily="18" charset="0"/>
                              </a:rPr>
                              <m:t> </m:t>
                            </m:r>
                            <m:r>
                              <a:rPr lang="en-US" sz="1600" b="0" i="1" smtClean="0">
                                <a:latin typeface="Cambria Math" panose="02040503050406030204" pitchFamily="18" charset="0"/>
                              </a:rPr>
                              <m:t>𝑖𝑛</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e>
                            <m:r>
                              <a:rPr lang="en-US" sz="1600" b="0" i="1" smtClean="0">
                                <a:latin typeface="Cambria Math" panose="02040503050406030204" pitchFamily="18" charset="0"/>
                              </a:rPr>
                              <m:t>0,  </m:t>
                            </m:r>
                            <m:r>
                              <a:rPr lang="en-US" sz="1600" b="0" i="1" smtClean="0">
                                <a:latin typeface="Cambria Math" panose="02040503050406030204" pitchFamily="18" charset="0"/>
                              </a:rPr>
                              <m:t>𝑜𝑡h𝑒𝑟𝑤𝑖𝑠𝑒</m:t>
                            </m:r>
                          </m:e>
                        </m:eqArr>
                      </m:e>
                    </m:d>
                  </m:oMath>
                </a14:m>
                <a:endParaRPr lang="en-GB" sz="1600" dirty="0"/>
              </a:p>
              <a:p>
                <a:pPr lvl="2" fontAlgn="base"/>
                <a:r>
                  <a:rPr lang="en-GB" sz="1600" dirty="0"/>
                  <a:t>unsupervised learning: no prior knowledge</a:t>
                </a:r>
                <a:endParaRPr lang="el-GR" sz="1600" dirty="0"/>
              </a:p>
              <a:p>
                <a:pPr marL="914400" lvl="2" indent="0" fontAlgn="base">
                  <a:buNone/>
                </a:pPr>
                <a:endParaRPr lang="en-GB" sz="500" dirty="0"/>
              </a:p>
              <a:p>
                <a:pPr lvl="1" fontAlgn="base"/>
                <a:r>
                  <a:rPr lang="en-GB" sz="1800" b="1" dirty="0"/>
                  <a:t>Geometric</a:t>
                </a:r>
                <a:r>
                  <a:rPr lang="en-GB" sz="1800" dirty="0"/>
                  <a:t> distribution</a:t>
                </a:r>
              </a:p>
              <a:p>
                <a:pPr lvl="2" fontAlgn="base"/>
                <a:r>
                  <a:rPr lang="en-GB" sz="1600" dirty="0"/>
                  <a:t>semi-supervised learning: exploits information from prior knowledge </a:t>
                </a:r>
              </a:p>
              <a:p>
                <a:pPr lvl="2" fontAlgn="base"/>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b="0" i="1" smtClean="0">
                                <a:latin typeface="Cambria Math" panose="02040503050406030204" pitchFamily="18" charset="0"/>
                              </a:rPr>
                              <m:t>𝑝</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h</m:t>
                                    </m:r>
                                  </m:sub>
                                </m:sSub>
                              </m:sup>
                            </m:sSup>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𝑖</m:t>
                                </m:r>
                              </m:sub>
                            </m:sSub>
                          </m:e>
                          <m:e>
                            <m:r>
                              <a:rPr lang="en-US" sz="1600" b="0" i="1" smtClean="0">
                                <a:latin typeface="Cambria Math" panose="02040503050406030204" pitchFamily="18" charset="0"/>
                              </a:rPr>
                              <m:t>  </m:t>
                            </m:r>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t>  </a:t>
                </a:r>
              </a:p>
              <a:p>
                <a:pPr lvl="3" fontAlgn="base">
                  <a:buFont typeface="Wingdings" pitchFamily="2" charset="2"/>
                  <a:buChar char="ü"/>
                </a:pPr>
                <a:r>
                  <a:rPr lang="en-GB" sz="1400" dirty="0"/>
                  <a:t>higher probability on senses that have a high frequency</a:t>
                </a:r>
              </a:p>
              <a:p>
                <a:pPr marL="1371600" lvl="3" indent="0" fontAlgn="base">
                  <a:buNone/>
                </a:pPr>
                <a:endParaRPr lang="en-GB" sz="600" dirty="0"/>
              </a:p>
              <a:p>
                <a:pPr lvl="2" fontAlgn="base"/>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smtClean="0">
                            <a:latin typeface="Cambria Math" panose="02040503050406030204" pitchFamily="18" charset="0"/>
                          </a:rPr>
                          <m:t>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i="1">
                                <a:latin typeface="Cambria Math" panose="02040503050406030204" pitchFamily="18" charset="0"/>
                              </a:rPr>
                              <m:t>𝑝</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𝑝</m:t>
                                    </m:r>
                                  </m:e>
                                </m:d>
                              </m:e>
                              <m:sup>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b="0" i="1" smtClean="0">
                                        <a:latin typeface="Cambria Math" panose="02040503050406030204" pitchFamily="18" charset="0"/>
                                      </a:rPr>
                                      <m:t>𝑜</m:t>
                                    </m:r>
                                  </m:sub>
                                </m:sSub>
                              </m:sup>
                            </m:sSup>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r>
                              <a:rPr lang="en-US" sz="1600" b="0" i="1" smtClean="0">
                                <a:latin typeface="Cambria Math" panose="02040503050406030204" pitchFamily="18" charset="0"/>
                              </a:rPr>
                              <m:t>𝑐𝑙𝑢𝑠𝑡𝑒𝑟</m:t>
                            </m:r>
                            <m:r>
                              <a:rPr lang="en-US" sz="1600" b="0" i="1" smtClean="0">
                                <a:latin typeface="Cambria Math" panose="02040503050406030204" pitchFamily="18" charset="0"/>
                              </a:rPr>
                              <m:t> </m:t>
                            </m:r>
                            <m:r>
                              <a:rPr lang="en-US" sz="1600" b="0" i="1" smtClean="0">
                                <a:latin typeface="Cambria Math" panose="02040503050406030204" pitchFamily="18" charset="0"/>
                              </a:rPr>
                              <m:t>𝑜</m:t>
                            </m:r>
                          </m:e>
                          <m:e>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t> </a:t>
                </a:r>
              </a:p>
              <a:p>
                <a:pPr lvl="3" fontAlgn="base">
                  <a:spcAft>
                    <a:spcPts val="500"/>
                  </a:spcAft>
                  <a:buFont typeface="Wingdings" pitchFamily="2" charset="2"/>
                  <a:buChar char="ü"/>
                </a:pPr>
                <a:r>
                  <a:rPr lang="en-GB" sz="1400" dirty="0"/>
                  <a:t> equal probability to the senses belonging to a determined cluster</a:t>
                </a:r>
                <a:endParaRPr lang="en-GB" sz="1600" dirty="0"/>
              </a:p>
              <a:p>
                <a:pPr lvl="2" fontAlgn="base"/>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𝑖</m:t>
                        </m:r>
                        <m:r>
                          <a:rPr lang="en-US" sz="1600" i="1">
                            <a:latin typeface="Cambria Math" panose="02040503050406030204" pitchFamily="18" charset="0"/>
                          </a:rPr>
                          <m:t>h</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a:latin typeface="Cambria Math" panose="02040503050406030204" pitchFamily="18" charset="0"/>
                              </a:rPr>
                              <m:t>h</m:t>
                            </m:r>
                          </m:sub>
                        </m:sSub>
                      </m:num>
                      <m:den>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𝑗</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𝑖𝑗</m:t>
                                </m:r>
                              </m:sub>
                            </m:sSub>
                          </m:e>
                        </m:nary>
                      </m:den>
                    </m:f>
                    <m:r>
                      <a:rPr lang="en-US" sz="1600" b="0" i="1" smtClean="0">
                        <a:latin typeface="Cambria Math" panose="02040503050406030204" pitchFamily="18" charset="0"/>
                      </a:rPr>
                      <m:t> →  </m:t>
                    </m:r>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𝐶</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=1</m:t>
                        </m:r>
                      </m:e>
                    </m:nary>
                  </m:oMath>
                </a14:m>
                <a:r>
                  <a:rPr lang="en-GB" sz="1600" dirty="0"/>
                  <a:t>   </a:t>
                </a:r>
              </a:p>
            </p:txBody>
          </p:sp>
        </mc:Choice>
        <mc:Fallback>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874293"/>
                <a:ext cx="10515600" cy="4682977"/>
              </a:xfrm>
              <a:blipFill>
                <a:blip r:embed="rId4"/>
                <a:stretch>
                  <a:fillRect l="-603" t="-5676" b="-24054"/>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76697" y="875885"/>
                <a:ext cx="8119591" cy="5457459"/>
              </a:xfrm>
            </p:spPr>
            <p:txBody>
              <a:bodyPr>
                <a:noAutofit/>
              </a:bodyPr>
              <a:lstStyle/>
              <a:p>
                <a:pPr fontAlgn="base"/>
                <a:r>
                  <a:rPr lang="en-GB" sz="1800" dirty="0"/>
                  <a:t>Sense similarity matrix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rPr>
                      <m:t> </m:t>
                    </m:r>
                    <m:r>
                      <a:rPr lang="en-US" sz="1800" b="1"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lvl="1" fontAlgn="base"/>
                <a:endParaRPr lang="en-GB" sz="1800" dirty="0"/>
              </a:p>
              <a:p>
                <a:pPr fontAlgn="base"/>
                <a:r>
                  <a:rPr lang="en-GB" sz="1800" dirty="0"/>
                  <a:t>Partial payoff matrix</a:t>
                </a:r>
                <a:r>
                  <a:rPr lang="el-GR" sz="1800" dirty="0"/>
                  <a:t>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𝑍</m:t>
                        </m:r>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ub>
                    </m:sSub>
                    <m:r>
                      <a:rPr lang="en-US" sz="1800" i="1" smtClean="0">
                        <a:latin typeface="Cambria Math" panose="02040503050406030204" pitchFamily="18" charset="0"/>
                      </a:rPr>
                      <m:t> </m:t>
                    </m:r>
                  </m:oMath>
                </a14:m>
                <a:r>
                  <a:rPr lang="en-GB" sz="1800" dirty="0"/>
                  <a:t>: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marL="457200" lvl="1" indent="0" fontAlgn="base">
                  <a:buNone/>
                </a:pPr>
                <a:endParaRPr lang="en-GB" sz="1000" dirty="0"/>
              </a:p>
              <a:p>
                <a:pPr fontAlgn="base"/>
                <a:r>
                  <a:rPr lang="en-US" sz="1800" dirty="0"/>
                  <a:t>Semantic </a:t>
                </a:r>
                <a:r>
                  <a:rPr lang="en-GB" sz="1800" dirty="0"/>
                  <a:t>similarity</a:t>
                </a:r>
              </a:p>
              <a:p>
                <a:pPr lvl="1" fontAlgn="base"/>
                <a:r>
                  <a:rPr lang="en-GB" sz="1600" dirty="0"/>
                  <a:t>Relations of likeness ( “is-a” )</a:t>
                </a:r>
              </a:p>
              <a:p>
                <a:pPr lvl="1" fontAlgn="base"/>
                <a:r>
                  <a:rPr lang="en-GB" sz="1600" dirty="0"/>
                  <a:t>wup: path depth of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oMath>
                </a14:m>
                <a:r>
                  <a:rPr lang="en-US" sz="1600" dirty="0"/>
                  <a:t> and </a:t>
                </a:r>
                <a:r>
                  <a:rPr lang="en-US" sz="1600" dirty="0" err="1"/>
                  <a:t>msa</a:t>
                </a:r>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1" fontAlgn="base"/>
                <a:r>
                  <a:rPr lang="en-GB" sz="1600" dirty="0" err="1"/>
                  <a:t>jcn</a:t>
                </a:r>
                <a:r>
                  <a:rPr lang="en-GB" sz="1600" dirty="0"/>
                  <a:t> measure: corpus statistics and structural properties</a:t>
                </a:r>
                <a:endParaRPr lang="en-US" sz="1600" dirty="0"/>
              </a:p>
              <a:p>
                <a:pPr lvl="2" fontAlgn="base">
                  <a:spcAft>
                    <a:spcPts val="300"/>
                  </a:spcAft>
                </a:pPr>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oMath>
                </a14:m>
                <a:endParaRPr lang="en-US" sz="1400" b="0" i="1" dirty="0">
                  <a:latin typeface="Cambria Math" panose="02040503050406030204" pitchFamily="18" charset="0"/>
                </a:endParaRPr>
              </a:p>
              <a:p>
                <a:pPr lvl="2" fontAlgn="base"/>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r>
                      <a:rPr lang="en-US" sz="1400" b="0" i="1" smtClean="0">
                        <a:latin typeface="Cambria Math" panose="02040503050406030204" pitchFamily="18" charset="0"/>
                        <a:ea typeface="Cambria Math" panose="02040503050406030204" pitchFamily="18" charset="0"/>
                      </a:rPr>
                      <m:t>=−</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e>
                        </m:d>
                      </m:e>
                    </m:fun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r>
                          <a:rPr lang="en-US" sz="1400" b="0" i="1" smtClean="0">
                            <a:latin typeface="Cambria Math" panose="02040503050406030204" pitchFamily="18" charset="0"/>
                            <a:ea typeface="Cambria Math" panose="02040503050406030204" pitchFamily="18" charset="0"/>
                          </a:rPr>
                          <m:t>))</m:t>
                        </m:r>
                      </m:den>
                    </m:f>
                    <m:r>
                      <a:rPr lang="en-US" sz="1400" b="0" i="1" smtClean="0">
                        <a:latin typeface="Cambria Math" panose="02040503050406030204" pitchFamily="18" charset="0"/>
                        <a:ea typeface="Cambria Math" panose="02040503050406030204" pitchFamily="18" charset="0"/>
                      </a:rPr>
                      <m:t> </m:t>
                    </m:r>
                  </m:oMath>
                </a14:m>
                <a:r>
                  <a:rPr lang="en-GB" sz="1400" dirty="0"/>
                  <a:t> </a:t>
                </a:r>
              </a:p>
              <a:p>
                <a:pPr lvl="2" fontAlgn="base"/>
                <a:r>
                  <a:rPr lang="en-GB" sz="1400" dirty="0"/>
                  <a:t>Information content (IC): level of "surprise" of a particular outcome</a:t>
                </a:r>
              </a:p>
            </p:txBody>
          </p:sp>
        </mc:Choice>
        <mc:Fallback>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76697" y="875885"/>
                <a:ext cx="8119591" cy="5457459"/>
              </a:xfrm>
              <a:blipFill>
                <a:blip r:embed="rId3"/>
                <a:stretch>
                  <a:fillRect l="-469" t="-1395"/>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01514" cy="4930246"/>
              </a:xfrm>
            </p:spPr>
            <p:txBody>
              <a:bodyPr anchor="ctr">
                <a:normAutofit/>
              </a:bodyPr>
              <a:lstStyle/>
              <a:p>
                <a:pPr fontAlgn="base">
                  <a:lnSpc>
                    <a:spcPct val="100000"/>
                  </a:lnSpc>
                </a:pPr>
                <a:r>
                  <a:rPr lang="en-GB" sz="1500" dirty="0"/>
                  <a:t>Computation of the Nash </a:t>
                </a:r>
                <a:r>
                  <a:rPr lang="en-GB" sz="1500" dirty="0" err="1"/>
                  <a:t>equilibr</a:t>
                </a:r>
                <a:r>
                  <a:rPr lang="en-US" sz="1500" dirty="0" err="1"/>
                  <a:t>ium</a:t>
                </a:r>
                <a:endParaRPr lang="en-GB" sz="1500" dirty="0"/>
              </a:p>
              <a:p>
                <a:pPr lvl="1" fontAlgn="base">
                  <a:lnSpc>
                    <a:spcPct val="100000"/>
                  </a:lnSpc>
                </a:pPr>
                <a:r>
                  <a:rPr lang="en-GB" sz="1400" dirty="0"/>
                  <a:t>Expected </a:t>
                </a:r>
                <a:r>
                  <a:rPr lang="en-GB" sz="1400" b="1" dirty="0"/>
                  <a:t>fitness of sense </a:t>
                </a:r>
                <a14:m>
                  <m:oMath xmlns:m="http://schemas.openxmlformats.org/officeDocument/2006/math">
                    <m:r>
                      <a:rPr lang="en-US" sz="1400" b="0" i="1">
                        <a:latin typeface="Cambria Math" panose="02040503050406030204" pitchFamily="18" charset="0"/>
                      </a:rPr>
                      <m:t>h</m:t>
                    </m:r>
                    <m:r>
                      <a:rPr lang="en-US" sz="1400" b="0" i="1">
                        <a:latin typeface="Cambria Math" panose="02040503050406030204" pitchFamily="18" charset="0"/>
                      </a:rPr>
                      <m:t> </m:t>
                    </m:r>
                  </m:oMath>
                </a14:m>
                <a:r>
                  <a:rPr lang="en-GB" sz="1400" dirty="0"/>
                  <a:t>( word </a:t>
                </a:r>
                <a14:m>
                  <m:oMath xmlns:m="http://schemas.openxmlformats.org/officeDocument/2006/math">
                    <m:r>
                      <a:rPr lang="en-US" sz="1400" b="0" i="1">
                        <a:latin typeface="Cambria Math" panose="02040503050406030204" pitchFamily="18" charset="0"/>
                      </a:rPr>
                      <m:t>𝑖</m:t>
                    </m:r>
                    <m:r>
                      <a:rPr lang="en-US" sz="1400" b="0" i="1">
                        <a:latin typeface="Cambria Math" panose="02040503050406030204" pitchFamily="18" charset="0"/>
                      </a:rPr>
                      <m:t> </m:t>
                    </m:r>
                  </m:oMath>
                </a14:m>
                <a:r>
                  <a:rPr lang="en-GB" sz="1400" dirty="0"/>
                  <a:t>)</a:t>
                </a:r>
              </a:p>
              <a:p>
                <a:pPr lvl="2" fontAlgn="base">
                  <a:lnSpc>
                    <a:spcPct val="100000"/>
                  </a:lnSpc>
                </a:pP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𝑢</m:t>
                        </m:r>
                      </m:e>
                      <m:sub>
                        <m:r>
                          <a:rPr lang="en-US" sz="1300" b="0" i="1" smtClean="0">
                            <a:latin typeface="Cambria Math" panose="02040503050406030204" pitchFamily="18" charset="0"/>
                          </a:rPr>
                          <m:t>𝑖</m:t>
                        </m:r>
                      </m:sub>
                    </m:sSub>
                    <m:d>
                      <m:dPr>
                        <m:ctrlPr>
                          <a:rPr lang="en-US" sz="1300" b="0" i="1">
                            <a:latin typeface="Cambria Math" panose="02040503050406030204" pitchFamily="18" charset="0"/>
                          </a:rPr>
                        </m:ctrlPr>
                      </m:dPr>
                      <m:e>
                        <m:sSup>
                          <m:sSupPr>
                            <m:ctrlPr>
                              <a:rPr lang="en-US" sz="1300" b="0" i="1">
                                <a:latin typeface="Cambria Math" panose="02040503050406030204" pitchFamily="18" charset="0"/>
                              </a:rPr>
                            </m:ctrlPr>
                          </m:sSupPr>
                          <m:e>
                            <m:r>
                              <a:rPr lang="en-US" sz="1300" b="0" i="1">
                                <a:latin typeface="Cambria Math" panose="02040503050406030204" pitchFamily="18" charset="0"/>
                              </a:rPr>
                              <m:t>𝑒</m:t>
                            </m:r>
                          </m:e>
                          <m:sup>
                            <m:r>
                              <a:rPr lang="en-US" sz="1300" b="0" i="1">
                                <a:latin typeface="Cambria Math" panose="02040503050406030204" pitchFamily="18" charset="0"/>
                              </a:rPr>
                              <m:t>h</m:t>
                            </m:r>
                          </m:sup>
                        </m:sSup>
                        <m:r>
                          <a:rPr lang="en-US" sz="1300" b="0" i="1" smtClean="0">
                            <a:latin typeface="Cambria Math" panose="02040503050406030204" pitchFamily="18" charset="0"/>
                          </a:rPr>
                          <m:t>, </m:t>
                        </m:r>
                        <m:r>
                          <a:rPr lang="en-US" sz="1300" b="0" i="1" smtClean="0">
                            <a:latin typeface="Cambria Math" panose="02040503050406030204" pitchFamily="18" charset="0"/>
                          </a:rPr>
                          <m:t>𝑥</m:t>
                        </m:r>
                      </m:e>
                    </m:d>
                    <m:r>
                      <a:rPr lang="en-US" sz="1300" b="0" i="1">
                        <a:latin typeface="Cambria Math" panose="02040503050406030204" pitchFamily="18" charset="0"/>
                      </a:rPr>
                      <m:t>= </m:t>
                    </m:r>
                    <m:nary>
                      <m:naryPr>
                        <m:chr m:val="∑"/>
                        <m:supHide m:val="on"/>
                        <m:ctrlPr>
                          <a:rPr lang="en-US" sz="1300" b="0" i="1">
                            <a:latin typeface="Cambria Math" panose="02040503050406030204" pitchFamily="18" charset="0"/>
                          </a:rPr>
                        </m:ctrlPr>
                      </m:naryPr>
                      <m:sub>
                        <m:r>
                          <m:rPr>
                            <m:brk m:alnAt="7"/>
                          </m:rPr>
                          <a:rPr lang="en-US" sz="1300" b="0" i="1">
                            <a:latin typeface="Cambria Math" panose="02040503050406030204" pitchFamily="18" charset="0"/>
                          </a:rPr>
                          <m:t>𝑗</m:t>
                        </m:r>
                        <m:r>
                          <a:rPr lang="en-US" sz="1300" b="0" i="1">
                            <a:latin typeface="Cambria Math" panose="02040503050406030204" pitchFamily="18" charset="0"/>
                          </a:rPr>
                          <m:t>∈</m:t>
                        </m:r>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sub>
                      <m:sup/>
                      <m:e>
                        <m:sSub>
                          <m:sSubPr>
                            <m:ctrlPr>
                              <a:rPr lang="en-US" sz="1300" b="0" i="1">
                                <a:latin typeface="Cambria Math" panose="02040503050406030204" pitchFamily="18" charset="0"/>
                              </a:rPr>
                            </m:ctrlPr>
                          </m:sSubPr>
                          <m:e>
                            <m:d>
                              <m:dPr>
                                <m:ctrlPr>
                                  <a:rPr lang="en-US" sz="1300" b="0" i="1">
                                    <a:latin typeface="Cambria Math" panose="02040503050406030204" pitchFamily="18" charset="0"/>
                                  </a:rPr>
                                </m:ctrlPr>
                              </m:dPr>
                              <m:e>
                                <m:r>
                                  <a:rPr lang="en-US" sz="1300" b="0" i="1">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𝑍</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𝑥</m:t>
                                    </m:r>
                                  </m:e>
                                  <m:sub>
                                    <m:r>
                                      <a:rPr lang="en-US" sz="1300" b="0" i="1">
                                        <a:latin typeface="Cambria Math" panose="02040503050406030204" pitchFamily="18" charset="0"/>
                                      </a:rPr>
                                      <m:t>𝑗</m:t>
                                    </m:r>
                                  </m:sub>
                                </m:sSub>
                                <m:r>
                                  <a:rPr lang="el-GR" sz="1300" b="0" i="1" smtClean="0">
                                    <a:latin typeface="Cambria Math" panose="02040503050406030204" pitchFamily="18" charset="0"/>
                                  </a:rPr>
                                  <m:t> </m:t>
                                </m:r>
                              </m:e>
                            </m:d>
                          </m:e>
                          <m:sub>
                            <m:r>
                              <a:rPr lang="en-US" sz="1300" b="0" i="1">
                                <a:latin typeface="Cambria Math" panose="02040503050406030204" pitchFamily="18" charset="0"/>
                              </a:rPr>
                              <m:t>h</m:t>
                            </m:r>
                          </m:sub>
                        </m:sSub>
                      </m:e>
                    </m:nary>
                  </m:oMath>
                </a14:m>
                <a:r>
                  <a:rPr lang="en-GB" sz="1300" dirty="0"/>
                  <a:t> , where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oMath>
                </a14:m>
                <a:r>
                  <a:rPr lang="en-GB" sz="1300" dirty="0"/>
                  <a:t> the neighbours (context) of word </a:t>
                </a:r>
                <a14:m>
                  <m:oMath xmlns:m="http://schemas.openxmlformats.org/officeDocument/2006/math">
                    <m:r>
                      <a:rPr lang="en-US" sz="1300" b="0" i="1">
                        <a:latin typeface="Cambria Math" panose="02040503050406030204" pitchFamily="18" charset="0"/>
                      </a:rPr>
                      <m:t>𝑖</m:t>
                    </m:r>
                  </m:oMath>
                </a14:m>
                <a:r>
                  <a:rPr lang="en-GB" sz="1300" dirty="0"/>
                  <a:t> </a:t>
                </a:r>
              </a:p>
              <a:p>
                <a:pPr lvl="2" fontAlgn="base">
                  <a:lnSpc>
                    <a:spcPct val="100000"/>
                  </a:lnSpc>
                </a:pPr>
                <a:r>
                  <a:rPr lang="en-US" sz="1300" dirty="0"/>
                  <a:t>Pure strategy </a:t>
                </a:r>
                <a14:m>
                  <m:oMath xmlns:m="http://schemas.openxmlformats.org/officeDocument/2006/math">
                    <m:r>
                      <a:rPr lang="en-US" sz="1300" b="0" i="1" smtClean="0">
                        <a:latin typeface="Cambria Math" panose="02040503050406030204" pitchFamily="18" charset="0"/>
                      </a:rPr>
                      <m:t>h</m:t>
                    </m:r>
                    <m:r>
                      <a:rPr lang="en-US" sz="1300" i="1">
                        <a:latin typeface="Cambria Math" panose="02040503050406030204" pitchFamily="18" charset="0"/>
                      </a:rPr>
                      <m:t> </m:t>
                    </m:r>
                    <m:r>
                      <a:rPr lang="en-US" sz="1300" b="0" i="1" smtClean="0">
                        <a:latin typeface="Cambria Math" panose="02040503050406030204" pitchFamily="18" charset="0"/>
                      </a:rPr>
                      <m:t> </m:t>
                    </m:r>
                  </m:oMath>
                </a14:m>
                <a:r>
                  <a:rPr lang="en-US" sz="1300" b="0" dirty="0"/>
                  <a:t>: </a:t>
                </a:r>
                <a14:m>
                  <m:oMath xmlns:m="http://schemas.openxmlformats.org/officeDocument/2006/math">
                    <m:sSup>
                      <m:sSupPr>
                        <m:ctrlPr>
                          <a:rPr lang="en-US" sz="1300" i="1">
                            <a:latin typeface="Cambria Math" panose="02040503050406030204" pitchFamily="18" charset="0"/>
                          </a:rPr>
                        </m:ctrlPr>
                      </m:sSupPr>
                      <m:e>
                        <m:r>
                          <a:rPr lang="en-US" sz="1300" i="1">
                            <a:latin typeface="Cambria Math" panose="02040503050406030204" pitchFamily="18" charset="0"/>
                          </a:rPr>
                          <m:t> </m:t>
                        </m:r>
                        <m:r>
                          <a:rPr lang="en-US" sz="1300" i="1">
                            <a:latin typeface="Cambria Math" panose="02040503050406030204" pitchFamily="18" charset="0"/>
                          </a:rPr>
                          <m:t>𝑒</m:t>
                        </m:r>
                      </m:e>
                      <m:sup>
                        <m:r>
                          <a:rPr lang="en-US" sz="1300" i="1">
                            <a:latin typeface="Cambria Math" panose="02040503050406030204" pitchFamily="18" charset="0"/>
                          </a:rPr>
                          <m:t>h</m:t>
                        </m:r>
                      </m:sup>
                    </m:sSup>
                  </m:oMath>
                </a14:m>
                <a:endParaRPr lang="en-US" sz="1300" b="0" dirty="0"/>
              </a:p>
              <a:p>
                <a:pPr lvl="2" fontAlgn="base">
                  <a:lnSpc>
                    <a:spcPct val="100000"/>
                  </a:lnSpc>
                </a:pPr>
                <a:r>
                  <a:rPr lang="en-GB" sz="1300" dirty="0"/>
                  <a:t>Similarity with word </a:t>
                </a:r>
                <a14:m>
                  <m:oMath xmlns:m="http://schemas.openxmlformats.org/officeDocument/2006/math">
                    <m:r>
                      <a:rPr lang="en-US" sz="1300" b="0" i="1">
                        <a:latin typeface="Cambria Math" panose="02040503050406030204" pitchFamily="18" charset="0"/>
                      </a:rPr>
                      <m:t>𝑗</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oMath>
                </a14:m>
                <a:endParaRPr lang="en-US" sz="1300" b="0" dirty="0"/>
              </a:p>
              <a:p>
                <a:pPr lvl="2" fontAlgn="base">
                  <a:lnSpc>
                    <a:spcPct val="100000"/>
                  </a:lnSpc>
                </a:pPr>
                <a:r>
                  <a:rPr lang="en-GB" sz="1300" dirty="0"/>
                  <a:t>Similarities among senses of </a:t>
                </a:r>
                <a14:m>
                  <m:oMath xmlns:m="http://schemas.openxmlformats.org/officeDocument/2006/math">
                    <m:r>
                      <a:rPr lang="en-US" sz="1300" b="0" i="1">
                        <a:latin typeface="Cambria Math" panose="02040503050406030204" pitchFamily="18" charset="0"/>
                      </a:rPr>
                      <m:t>𝑖</m:t>
                    </m:r>
                    <m:r>
                      <a:rPr lang="en-US" sz="1300" b="0" i="1">
                        <a:latin typeface="Cambria Math" panose="02040503050406030204" pitchFamily="18" charset="0"/>
                      </a:rPr>
                      <m:t>,</m:t>
                    </m:r>
                    <m:r>
                      <a:rPr lang="en-US" sz="1300" b="0" i="1">
                        <a:latin typeface="Cambria Math" panose="02040503050406030204" pitchFamily="18" charset="0"/>
                      </a:rPr>
                      <m:t>𝑗</m:t>
                    </m:r>
                    <m:r>
                      <a:rPr lang="en-US" sz="1300" b="0" i="1">
                        <a:latin typeface="Cambria Math" panose="02040503050406030204" pitchFamily="18" charset="0"/>
                      </a:rPr>
                      <m:t> </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𝑍</m:t>
                        </m:r>
                      </m:e>
                      <m:sub>
                        <m:r>
                          <a:rPr lang="en-US" sz="1300" b="0" i="1">
                            <a:latin typeface="Cambria Math" panose="02040503050406030204" pitchFamily="18" charset="0"/>
                          </a:rPr>
                          <m:t>𝑖𝑗</m:t>
                        </m:r>
                      </m:sub>
                    </m:sSub>
                  </m:oMath>
                </a14:m>
                <a:r>
                  <a:rPr lang="en-GB" sz="1300" dirty="0"/>
                  <a:t> </a:t>
                </a:r>
              </a:p>
              <a:p>
                <a:pPr lvl="2" fontAlgn="base">
                  <a:lnSpc>
                    <a:spcPct val="100000"/>
                  </a:lnSpc>
                </a:pPr>
                <a:r>
                  <a:rPr lang="en-GB" sz="1300" dirty="0"/>
                  <a:t>Sense preference of word </a:t>
                </a:r>
                <a14:m>
                  <m:oMath xmlns:m="http://schemas.openxmlformats.org/officeDocument/2006/math">
                    <m:r>
                      <a:rPr lang="en-US" sz="1300" i="1">
                        <a:latin typeface="Cambria Math" panose="02040503050406030204" pitchFamily="18" charset="0"/>
                      </a:rPr>
                      <m:t>𝑗</m:t>
                    </m:r>
                  </m:oMath>
                </a14:m>
                <a:r>
                  <a:rPr lang="en-GB" sz="1300" dirty="0"/>
                  <a:t>  : </a:t>
                </a:r>
                <a14:m>
                  <m:oMath xmlns:m="http://schemas.openxmlformats.org/officeDocument/2006/math">
                    <m:sSub>
                      <m:sSubPr>
                        <m:ctrlPr>
                          <a:rPr lang="en-US" sz="130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𝑥</m:t>
                        </m:r>
                      </m:e>
                      <m:sub>
                        <m:r>
                          <a:rPr lang="en-US" sz="1300" i="1">
                            <a:latin typeface="Cambria Math" panose="02040503050406030204" pitchFamily="18" charset="0"/>
                          </a:rPr>
                          <m:t>𝑗</m:t>
                        </m:r>
                      </m:sub>
                    </m:sSub>
                  </m:oMath>
                </a14:m>
                <a:endParaRPr lang="en-GB" sz="1300" dirty="0"/>
              </a:p>
              <a:p>
                <a:pPr marL="914400" lvl="2" indent="0" fontAlgn="base">
                  <a:lnSpc>
                    <a:spcPct val="100000"/>
                  </a:lnSpc>
                  <a:buNone/>
                </a:pPr>
                <a:endParaRPr lang="en-GB" sz="900" dirty="0"/>
              </a:p>
              <a:p>
                <a:pPr lvl="1" fontAlgn="base">
                  <a:lnSpc>
                    <a:spcPct val="100000"/>
                  </a:lnSpc>
                </a:pPr>
                <a:r>
                  <a:rPr lang="en-GB" sz="1500" dirty="0"/>
                  <a:t>Average </a:t>
                </a:r>
                <a:r>
                  <a:rPr lang="en-GB" sz="1500" b="1" dirty="0"/>
                  <a:t>fitness of population</a:t>
                </a:r>
                <a:r>
                  <a:rPr lang="el-GR" sz="1500" b="1"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oMath>
                </a14:m>
                <a:r>
                  <a:rPr lang="el-GR" sz="1400" b="1" dirty="0"/>
                  <a:t> ) </a:t>
                </a:r>
                <a:endParaRPr lang="en-GB" sz="1400" dirty="0"/>
              </a:p>
              <a:p>
                <a:pPr marL="914400" lvl="2" indent="0" fontAlgn="base">
                  <a:lnSpc>
                    <a:spcPct val="100000"/>
                  </a:lnSpc>
                  <a:buNone/>
                </a:pPr>
                <a:endParaRPr lang="en-GB" sz="900" dirty="0"/>
              </a:p>
              <a:p>
                <a:pPr lvl="1" fontAlgn="base">
                  <a:lnSpc>
                    <a:spcPct val="100000"/>
                  </a:lnSpc>
                </a:pPr>
                <a:r>
                  <a:rPr lang="en-GB" sz="1500" b="1" dirty="0"/>
                  <a:t>Replicator Dynamics Equation </a:t>
                </a:r>
              </a:p>
              <a:p>
                <a:pPr lvl="2" fontAlgn="base">
                  <a:lnSpc>
                    <a:spcPct val="100000"/>
                  </a:lnSpc>
                </a:pPr>
                <a14:m>
                  <m:oMath xmlns:m="http://schemas.openxmlformats.org/officeDocument/2006/math">
                    <m:sSubSup>
                      <m:sSubSupPr>
                        <m:ctrlPr>
                          <a:rPr lang="en-US" sz="1400" b="0" i="1">
                            <a:latin typeface="Cambria Math" panose="02040503050406030204" pitchFamily="18" charset="0"/>
                          </a:rPr>
                        </m:ctrlPr>
                      </m:sSubSupPr>
                      <m:e>
                        <m:r>
                          <a:rPr lang="en-US" sz="1400" b="0" i="1">
                            <a:latin typeface="Cambria Math" panose="02040503050406030204" pitchFamily="18" charset="0"/>
                          </a:rPr>
                          <m:t>𝑥</m:t>
                        </m:r>
                      </m:e>
                      <m:sub>
                        <m:r>
                          <a:rPr lang="en-US" sz="1400" b="0" i="1">
                            <a:latin typeface="Cambria Math" panose="02040503050406030204" pitchFamily="18" charset="0"/>
                          </a:rPr>
                          <m:t>𝑖</m:t>
                        </m:r>
                      </m:sub>
                      <m:sup>
                        <m:r>
                          <a:rPr lang="en-US" sz="1400" b="0" i="1">
                            <a:latin typeface="Cambria Math" panose="02040503050406030204" pitchFamily="18" charset="0"/>
                          </a:rPr>
                          <m:t>h</m:t>
                        </m:r>
                      </m:sup>
                    </m:sSubSup>
                    <m:d>
                      <m:dPr>
                        <m:ctrlPr>
                          <a:rPr lang="en-US" sz="1400" i="1">
                            <a:latin typeface="Cambria Math" panose="02040503050406030204" pitchFamily="18" charset="0"/>
                          </a:rPr>
                        </m:ctrlPr>
                      </m:dPr>
                      <m:e>
                        <m:r>
                          <a:rPr lang="en-US" sz="1400" b="0" i="1">
                            <a:latin typeface="Cambria Math" panose="02040503050406030204" pitchFamily="18" charset="0"/>
                          </a:rPr>
                          <m:t>𝑡</m:t>
                        </m:r>
                        <m:r>
                          <a:rPr lang="en-US" sz="1400" b="0" i="1">
                            <a:latin typeface="Cambria Math" panose="02040503050406030204" pitchFamily="18" charset="0"/>
                          </a:rPr>
                          <m:t>+1</m:t>
                        </m:r>
                      </m:e>
                    </m:d>
                    <m:r>
                      <a:rPr lang="en-US" sz="1400" i="1">
                        <a:latin typeface="Cambria Math" panose="02040503050406030204" pitchFamily="18" charset="0"/>
                      </a:rPr>
                      <m:t>=</m:t>
                    </m:r>
                    <m:sSubSup>
                      <m:sSubSupPr>
                        <m:ctrlPr>
                          <a:rPr lang="en-US" sz="1400" b="0" i="1">
                            <a:latin typeface="Cambria Math" panose="02040503050406030204" pitchFamily="18" charset="0"/>
                          </a:rPr>
                        </m:ctrlPr>
                      </m:sSubSupPr>
                      <m:e>
                        <m:r>
                          <a:rPr lang="en-US" sz="1400" b="0" i="1">
                            <a:latin typeface="Cambria Math" panose="02040503050406030204" pitchFamily="18" charset="0"/>
                          </a:rPr>
                          <m:t>𝑥</m:t>
                        </m:r>
                      </m:e>
                      <m:sub>
                        <m:r>
                          <a:rPr lang="en-US" sz="1400" b="0" i="1">
                            <a:latin typeface="Cambria Math" panose="02040503050406030204" pitchFamily="18" charset="0"/>
                          </a:rPr>
                          <m:t>𝑖</m:t>
                        </m:r>
                      </m:sub>
                      <m:sup>
                        <m:r>
                          <a:rPr lang="en-US" sz="1400" b="0" i="1">
                            <a:latin typeface="Cambria Math" panose="02040503050406030204" pitchFamily="18" charset="0"/>
                          </a:rPr>
                          <m:t>h</m:t>
                        </m:r>
                      </m:sup>
                    </m:sSubSup>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 </m:t>
                    </m:r>
                    <m:f>
                      <m:fPr>
                        <m:ctrlPr>
                          <a:rPr lang="en-US" sz="1400" b="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h</m:t>
                                </m:r>
                              </m:sup>
                            </m:sSup>
                            <m:r>
                              <a:rPr lang="el-GR" sz="1400" b="0" i="1" smtClean="0">
                                <a:latin typeface="Cambria Math" panose="02040503050406030204" pitchFamily="18" charset="0"/>
                              </a:rPr>
                              <m:t>,</m:t>
                            </m:r>
                            <m:r>
                              <a:rPr lang="en-US" sz="1400" b="0" i="1" smtClean="0">
                                <a:latin typeface="Cambria Math" panose="02040503050406030204" pitchFamily="18" charset="0"/>
                              </a:rPr>
                              <m:t>   </m:t>
                            </m:r>
                            <m:r>
                              <a:rPr lang="en-US" sz="1400" b="0" i="1" smtClean="0">
                                <a:latin typeface="Cambria Math" panose="02040503050406030204" pitchFamily="18" charset="0"/>
                              </a:rPr>
                              <m:t>𝑥</m:t>
                            </m:r>
                          </m:e>
                        </m:d>
                      </m:num>
                      <m:den>
                        <m:sSub>
                          <m:sSubPr>
                            <m:ctrlPr>
                              <a:rPr lang="en-US" sz="1400" b="0" i="1" smtClean="0">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den>
                    </m:f>
                  </m:oMath>
                </a14:m>
                <a:r>
                  <a:rPr lang="en-GB" sz="1400" dirty="0"/>
                  <a:t> , </a:t>
                </a:r>
                <a14:m>
                  <m:oMath xmlns:m="http://schemas.openxmlformats.org/officeDocument/2006/math">
                    <m:r>
                      <a:rPr lang="en-GB"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h</m:t>
                    </m:r>
                    <m:r>
                      <a:rPr lang="en-US" sz="1400" b="0" i="1">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oMath>
                </a14:m>
                <a:endParaRPr lang="en-GB" sz="1400" dirty="0"/>
              </a:p>
              <a:p>
                <a:pPr lvl="2" fontAlgn="base">
                  <a:lnSpc>
                    <a:spcPct val="100000"/>
                  </a:lnSpc>
                </a:pPr>
                <a:r>
                  <a:rPr lang="en-GB" sz="1400" dirty="0"/>
                  <a:t>Models the change in sense frequency</a:t>
                </a:r>
              </a:p>
              <a:p>
                <a:pPr lvl="2" fontAlgn="base">
                  <a:lnSpc>
                    <a:spcPct val="100000"/>
                  </a:lnSpc>
                </a:pPr>
                <a:r>
                  <a:rPr lang="en-GB" sz="1400" dirty="0"/>
                  <a:t>Depends on performance → measured relatively to the average fitness of population</a:t>
                </a:r>
              </a:p>
            </p:txBody>
          </p:sp>
        </mc:Choice>
        <mc:Fallback>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01514" cy="4930246"/>
              </a:xfrm>
              <a:blipFill>
                <a:blip r:embed="rId3"/>
                <a:stretch>
                  <a:fillRect l="-402"/>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488316"/>
                <a:ext cx="6728618" cy="4666263"/>
              </a:xfrm>
            </p:spPr>
            <p:txBody>
              <a:bodyPr anchor="ctr">
                <a:noAutofit/>
              </a:bodyPr>
              <a:lstStyle/>
              <a:p>
                <a:pPr fontAlgn="base"/>
                <a:r>
                  <a:rPr lang="en-GB" sz="2000" dirty="0">
                    <a:solidFill>
                      <a:schemeClr val="tx1"/>
                    </a:solidFill>
                  </a:rPr>
                  <a:t>Classification</a:t>
                </a:r>
              </a:p>
              <a:p>
                <a:pPr lvl="1" fontAlgn="base"/>
                <a:r>
                  <a:rPr lang="en-GB" sz="1800" dirty="0">
                    <a:solidFill>
                      <a:schemeClr val="tx1"/>
                    </a:solidFill>
                  </a:rPr>
                  <a:t>Unique mixed strategy </a:t>
                </a:r>
                <a14:m>
                  <m:oMath xmlns:m="http://schemas.openxmlformats.org/officeDocument/2006/math">
                    <m:r>
                      <m:rPr>
                        <m:sty m:val="p"/>
                      </m:rPr>
                      <a:rPr lang="en-US" sz="1800" b="0" i="0" smtClean="0">
                        <a:solidFill>
                          <a:schemeClr val="tx1"/>
                        </a:solidFill>
                        <a:latin typeface="Cambria Math" panose="02040503050406030204" pitchFamily="18" charset="0"/>
                      </a:rPr>
                      <m:t>s</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highest probability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 ∈ [1,2, …,|</m:t>
                        </m:r>
                        <m:r>
                          <a:rPr lang="en-US" sz="1600" b="0" i="1" smtClean="0">
                            <a:solidFill>
                              <a:schemeClr val="tx1"/>
                            </a:solidFill>
                            <a:latin typeface="Cambria Math" panose="02040503050406030204" pitchFamily="18" charset="0"/>
                          </a:rPr>
                          <m:t>𝐶</m:t>
                        </m:r>
                        <m:r>
                          <a:rPr lang="en-US" sz="1600" b="0" i="1" smtClean="0">
                            <a:solidFill>
                              <a:schemeClr val="tx1"/>
                            </a:solidFill>
                            <a:latin typeface="Cambria Math" panose="02040503050406030204" pitchFamily="18" charset="0"/>
                          </a:rPr>
                          <m:t>|]</m:t>
                        </m:r>
                      </m:sub>
                    </m:sSub>
                    <m:r>
                      <a:rPr lang="el-GR"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𝑖h</m:t>
                        </m:r>
                      </m:sub>
                    </m:sSub>
                  </m:oMath>
                </a14:m>
                <a:r>
                  <a:rPr lang="en-US" sz="1600" dirty="0">
                    <a:solidFill>
                      <a:schemeClr val="tx1"/>
                    </a:solidFill>
                  </a:rPr>
                  <a:t> , where </a:t>
                </a:r>
                <a14:m>
                  <m:oMath xmlns:m="http://schemas.openxmlformats.org/officeDocument/2006/math">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the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fails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488316"/>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1233982" y="2379346"/>
                <a:ext cx="9724031" cy="3683358"/>
              </a:xfrm>
            </p:spPr>
            <p:txBody>
              <a:bodyPr anchor="ctr">
                <a:normAutofit lnSpcReduction="10000"/>
              </a:bodyPr>
              <a:lstStyle/>
              <a:p>
                <a:r>
                  <a:rPr lang="en-US" sz="2000" dirty="0">
                    <a:latin typeface="Arial" panose="020B0604020202020204" pitchFamily="34" charset="0"/>
                    <a:cs typeface="Arial" panose="020B0604020202020204" pitchFamily="34" charset="0"/>
                  </a:rPr>
                  <a:t>Two data sets to evaluate our algorithm in different scenarios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r>
                  <a:rPr lang="en-US" sz="2000" dirty="0">
                    <a:latin typeface="Arial" panose="020B0604020202020204" pitchFamily="34" charset="0"/>
                    <a:cs typeface="Arial" panose="020B0604020202020204" pitchFamily="34" charset="0"/>
                  </a:rPr>
                  <a:t>50 different data sets</a:t>
                </a:r>
                <a:r>
                  <a:rPr lang="en-US" sz="2000" dirty="0">
                    <a:latin typeface="Arial" panose="020B0604020202020204" pitchFamily="34" charset="0"/>
                    <a:cs typeface="Arial" panose="020B0604020202020204" pitchFamily="34" charset="0"/>
                    <a:sym typeface="Wingdings" panose="05000000000000000000" pitchFamily="2" charset="2"/>
                  </a:rPr>
                  <a:t> to</a:t>
                </a:r>
                <a:r>
                  <a:rPr lang="en-US" sz="2000" dirty="0">
                    <a:latin typeface="Arial" panose="020B0604020202020204" pitchFamily="34" charset="0"/>
                    <a:cs typeface="Arial" panose="020B0604020202020204" pitchFamily="34" charset="0"/>
                  </a:rPr>
                  <a:t> simulate a situation in which the system must work on texts of different sizes and on different domains</a:t>
                </a:r>
              </a:p>
              <a:p>
                <a:pPr lvl="1"/>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parameters that will be tuned</a:t>
                </a:r>
              </a:p>
              <a:p>
                <a:pPr lvl="1" fontAlgn="base"/>
                <a:r>
                  <a:rPr lang="en-US" sz="20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r>
                  <a:rPr lang="en-US" sz="2000" dirty="0">
                    <a:latin typeface="Arial" panose="020B0604020202020204" pitchFamily="34" charset="0"/>
                    <a:cs typeface="Arial" panose="020B0604020202020204" pitchFamily="34" charset="0"/>
                  </a:rPr>
                  <a:t>The </a:t>
                </a:r>
                <a14:m>
                  <m:oMath xmlns:m="http://schemas.openxmlformats.org/officeDocument/2006/math">
                    <m:r>
                      <a:rPr lang="en-US" sz="2000" b="0" i="1" smtClean="0">
                        <a:latin typeface="Cambria Math" panose="02040503050406030204" pitchFamily="18" charset="0"/>
                        <a:cs typeface="Arial" panose="020B0604020202020204" pitchFamily="34" charset="0"/>
                      </a:rPr>
                      <m:t>𝑛</m:t>
                    </m:r>
                  </m:oMath>
                </a14:m>
                <a:r>
                  <a:rPr lang="en-US" sz="2000" dirty="0">
                    <a:latin typeface="Arial" panose="020B0604020202020204" pitchFamily="34" charset="0"/>
                    <a:cs typeface="Arial" panose="020B0604020202020204" pitchFamily="34" charset="0"/>
                  </a:rPr>
                  <a:t>-gram graph to increase the weights of near words (proximity)</a:t>
                </a:r>
              </a:p>
              <a:p>
                <a:pPr lvl="1" fontAlgn="base"/>
                <a:r>
                  <a:rPr lang="en-US" sz="2000" dirty="0">
                    <a:latin typeface="Arial" panose="020B0604020202020204" pitchFamily="34" charset="0"/>
                    <a:cs typeface="Arial" panose="020B0604020202020204" pitchFamily="34" charset="0"/>
                  </a:rPr>
                  <a:t>The </a:t>
                </a:r>
                <a14:m>
                  <m:oMath xmlns:m="http://schemas.openxmlformats.org/officeDocument/2006/math">
                    <m:r>
                      <a:rPr lang="en-US" sz="2000" b="0" i="1" smtClean="0">
                        <a:latin typeface="Cambria Math" panose="02040503050406030204" pitchFamily="18" charset="0"/>
                        <a:cs typeface="Arial" panose="020B0604020202020204" pitchFamily="34" charset="0"/>
                      </a:rPr>
                      <m:t>𝑝</m:t>
                    </m:r>
                  </m:oMath>
                </a14:m>
                <a:r>
                  <a:rPr lang="en-US" sz="2000" dirty="0">
                    <a:latin typeface="Arial" panose="020B0604020202020204" pitchFamily="34" charset="0"/>
                    <a:cs typeface="Arial" panose="020B0604020202020204" pitchFamily="34" charset="0"/>
                  </a:rPr>
                  <a:t> of the geometric distribution used by their semi-supervised system </a:t>
                </a:r>
              </a:p>
              <a:p>
                <a:endParaRPr lang="el-GR" sz="2000"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1233982" y="2379346"/>
                <a:ext cx="9724031" cy="3683358"/>
              </a:xfrm>
              <a:blipFill>
                <a:blip r:embed="rId3"/>
                <a:stretch>
                  <a:fillRect l="-391" t="-4467" r="-130"/>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1233982" y="2379346"/>
                <a:ext cx="9724031" cy="3683358"/>
              </a:xfrm>
            </p:spPr>
            <p:txBody>
              <a:bodyPr anchor="ctr">
                <a:normAutofit fontScale="92500" lnSpcReduction="10000"/>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Measures </a:t>
                </a:r>
              </a:p>
              <a:p>
                <a:pPr lvl="1"/>
                <a:r>
                  <a:rPr lang="en-US" sz="1900" dirty="0">
                    <a:latin typeface="Arial" panose="020B0604020202020204" pitchFamily="34" charset="0"/>
                    <a:cs typeface="Arial" panose="020B0604020202020204" pitchFamily="34" charset="0"/>
                  </a:rPr>
                  <a:t>The relatedness measures perform significantly better than the semantic similarity measures</a:t>
                </a:r>
              </a:p>
              <a:p>
                <a:pPr lvl="1"/>
                <a:r>
                  <a:rPr lang="en-US" sz="1900" dirty="0">
                    <a:latin typeface="Arial" panose="020B0604020202020204" pitchFamily="34" charset="0"/>
                    <a:cs typeface="Arial" panose="020B0604020202020204" pitchFamily="34" charset="0"/>
                  </a:rPr>
                  <a:t>Particularly suitable measures for the algorithm</a:t>
                </a:r>
              </a:p>
              <a:p>
                <a:pPr lvl="2"/>
                <a:r>
                  <a:rPr lang="en-US" sz="1700" dirty="0">
                    <a:latin typeface="Arial" panose="020B0604020202020204" pitchFamily="34" charset="0"/>
                    <a:cs typeface="Arial" panose="020B0604020202020204" pitchFamily="34" charset="0"/>
                  </a:rPr>
                  <a:t>Modified Dice coefficient ( </a:t>
                </a:r>
                <a:r>
                  <a:rPr lang="en-US" sz="1700" dirty="0" err="1">
                    <a:latin typeface="Arial" panose="020B0604020202020204" pitchFamily="34" charset="0"/>
                    <a:cs typeface="Arial" panose="020B0604020202020204" pitchFamily="34" charset="0"/>
                  </a:rPr>
                  <a:t>mdice</a:t>
                </a:r>
                <a:r>
                  <a:rPr lang="en-US" sz="17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Term Frequency – Inverse Document Frequency ( </a:t>
                </a:r>
                <a:r>
                  <a:rPr lang="en-US" sz="1700" dirty="0" err="1">
                    <a:latin typeface="Arial" panose="020B0604020202020204" pitchFamily="34" charset="0"/>
                    <a:cs typeface="Arial" panose="020B0604020202020204" pitchFamily="34" charset="0"/>
                  </a:rPr>
                  <a:t>Tf-idf</a:t>
                </a:r>
                <a:r>
                  <a:rPr lang="en-US" sz="17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 </m:t>
                    </m:r>
                  </m:oMath>
                </a14:m>
                <a:r>
                  <a:rPr lang="en-US" sz="1900" dirty="0">
                    <a:latin typeface="Arial" panose="020B0604020202020204" pitchFamily="34" charset="0"/>
                    <a:cs typeface="Arial" panose="020B0604020202020204" pitchFamily="34" charset="0"/>
                  </a:rPr>
                  <a:t>- gram Graph</a:t>
                </a:r>
              </a:p>
              <a:p>
                <a:pPr lvl="1"/>
                <a:r>
                  <a:rPr lang="en-US" sz="19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2000" i="1">
                        <a:latin typeface="Cambria Math" panose="02040503050406030204" pitchFamily="18" charset="0"/>
                        <a:cs typeface="Arial" panose="020B0604020202020204" pitchFamily="34" charset="0"/>
                      </a:rPr>
                      <m:t>𝑛</m:t>
                    </m:r>
                  </m:oMath>
                </a14:m>
                <a:r>
                  <a:rPr lang="en-US" sz="1900" dirty="0">
                    <a:latin typeface="Arial" panose="020B0604020202020204" pitchFamily="34" charset="0"/>
                    <a:cs typeface="Arial" panose="020B0604020202020204" pitchFamily="34" charset="0"/>
                  </a:rPr>
                  <a:t> = 5 ( </a:t>
                </a:r>
                <a14:m>
                  <m:oMath xmlns:m="http://schemas.openxmlformats.org/officeDocument/2006/math">
                    <m:r>
                      <a:rPr lang="en-US" sz="1900" b="0" i="1" smtClean="0">
                        <a:latin typeface="Cambria Math" panose="02040503050406030204" pitchFamily="18" charset="0"/>
                        <a:cs typeface="Arial" panose="020B0604020202020204" pitchFamily="34" charset="0"/>
                      </a:rPr>
                      <m:t>𝑛</m:t>
                    </m:r>
                    <m:r>
                      <a:rPr lang="en-US" sz="1900" b="0" i="1" smtClean="0">
                        <a:latin typeface="Cambria Math" panose="02040503050406030204" pitchFamily="18" charset="0"/>
                        <a:cs typeface="Arial" panose="020B0604020202020204" pitchFamily="34" charset="0"/>
                      </a:rPr>
                      <m:t> </m:t>
                    </m:r>
                  </m:oMath>
                </a14:m>
                <a:r>
                  <a:rPr lang="en-US" sz="1900" dirty="0">
                    <a:latin typeface="Arial" panose="020B0604020202020204" pitchFamily="34" charset="0"/>
                    <a:cs typeface="Arial" panose="020B0604020202020204" pitchFamily="34" charset="0"/>
                  </a:rPr>
                  <a:t>nearest </a:t>
                </a:r>
                <a:r>
                  <a:rPr lang="en-US" sz="1900" dirty="0" err="1">
                    <a:latin typeface="Arial" panose="020B0604020202020204" pitchFamily="34" charset="0"/>
                    <a:cs typeface="Arial" panose="020B0604020202020204" pitchFamily="34" charset="0"/>
                  </a:rPr>
                  <a:t>neighbours</a:t>
                </a:r>
                <a:r>
                  <a:rPr lang="en-US" sz="19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Geometric Distribution:</a:t>
                </a:r>
              </a:p>
              <a:p>
                <a:pPr lvl="1"/>
                <a:r>
                  <a:rPr lang="en-US" sz="1900" dirty="0">
                    <a:latin typeface="Arial" panose="020B0604020202020204" pitchFamily="34" charset="0"/>
                    <a:cs typeface="Arial" panose="020B0604020202020204" pitchFamily="34" charset="0"/>
                  </a:rPr>
                  <a:t>Best results obtained with </a:t>
                </a:r>
                <a14:m>
                  <m:oMath xmlns:m="http://schemas.openxmlformats.org/officeDocument/2006/math">
                    <m:r>
                      <a:rPr lang="en-US" sz="1900" b="0" i="1" smtClean="0">
                        <a:latin typeface="Cambria Math" panose="02040503050406030204" pitchFamily="18" charset="0"/>
                        <a:cs typeface="Arial" panose="020B0604020202020204" pitchFamily="34" charset="0"/>
                      </a:rPr>
                      <m:t>𝑝</m:t>
                    </m:r>
                    <m:r>
                      <a:rPr lang="en-US" sz="1900" b="0" i="1" smtClean="0">
                        <a:latin typeface="Cambria Math" panose="02040503050406030204" pitchFamily="18" charset="0"/>
                        <a:cs typeface="Arial" panose="020B0604020202020204" pitchFamily="34" charset="0"/>
                      </a:rPr>
                      <m:t>=0.4</m:t>
                    </m:r>
                  </m:oMath>
                </a14:m>
                <a:r>
                  <a:rPr lang="en-US" sz="1900" dirty="0">
                    <a:latin typeface="Arial" panose="020B0604020202020204" pitchFamily="34" charset="0"/>
                    <a:cs typeface="Arial" panose="020B0604020202020204" pitchFamily="34" charset="0"/>
                  </a:rPr>
                  <a:t> </a:t>
                </a:r>
              </a:p>
            </p:txBody>
          </p:sp>
        </mc:Choice>
        <mc:Fallback>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1233982" y="2379346"/>
                <a:ext cx="9724031" cy="3683358"/>
              </a:xfrm>
              <a:blipFill>
                <a:blip r:embed="rId3"/>
                <a:stretch>
                  <a:fillRect l="-260"/>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228697"/>
                <a:ext cx="7450283" cy="4400601"/>
              </a:xfrm>
            </p:spPr>
            <p:txBody>
              <a:bodyPr anchor="t">
                <a:noAutofit/>
              </a:bodyPr>
              <a:lstStyle/>
              <a:p>
                <a:pPr>
                  <a:lnSpc>
                    <a:spcPct val="100000"/>
                  </a:lnSpc>
                </a:pPr>
                <a:r>
                  <a:rPr lang="en-US" sz="1600" dirty="0">
                    <a:latin typeface="Arial" panose="020B0604020202020204" pitchFamily="34" charset="0"/>
                    <a:cs typeface="Arial" panose="020B0604020202020204" pitchFamily="34" charset="0"/>
                    <a:sym typeface="Wingdings" panose="05000000000000000000" pitchFamily="2" charset="2"/>
                  </a:rPr>
                  <a:t>Results are provided as </a:t>
                </a:r>
                <a:r>
                  <a:rPr lang="en-GB" sz="1600" dirty="0"/>
                  <a:t>balanced F-score (</a:t>
                </a: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 </m:t>
                        </m:r>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sym typeface="Wingdings" panose="05000000000000000000" pitchFamily="2" charset="2"/>
                  </a:rPr>
                  <a:t> ) measure </a:t>
                </a:r>
                <a:endParaRPr lang="en-US" sz="16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rPr>
                  <a:t>: determines the weighted harmonic mean of precision and recall</a:t>
                </a:r>
              </a:p>
              <a:p>
                <a:pPr lvl="1">
                  <a:lnSpc>
                    <a:spcPct val="100000"/>
                  </a:lnSpc>
                </a:pPr>
                <a14:m>
                  <m:oMath xmlns:m="http://schemas.openxmlformats.org/officeDocument/2006/math">
                    <m:sSub>
                      <m:sSubPr>
                        <m:ctrlPr>
                          <a:rPr lang="en-US" sz="1600" b="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𝐹</m:t>
                        </m:r>
                      </m:e>
                      <m:sub>
                        <m:r>
                          <a:rPr lang="en-US" sz="1600" b="0" i="1">
                            <a:latin typeface="Cambria Math" panose="02040503050406030204" pitchFamily="18" charset="0"/>
                            <a:cs typeface="Arial" panose="020B0604020202020204" pitchFamily="34" charset="0"/>
                          </a:rPr>
                          <m:t>1</m:t>
                        </m:r>
                      </m:sub>
                    </m:sSub>
                    <m:r>
                      <a:rPr lang="en-US" sz="1600" b="0" i="1">
                        <a:latin typeface="Cambria Math" panose="02040503050406030204" pitchFamily="18" charset="0"/>
                        <a:cs typeface="Arial" panose="020B0604020202020204" pitchFamily="34" charset="0"/>
                      </a:rPr>
                      <m:t>=2 ∙ </m:t>
                    </m:r>
                    <m:f>
                      <m:fPr>
                        <m:ctrlPr>
                          <a:rPr lang="en-US" sz="1600" b="0" i="1">
                            <a:latin typeface="Cambria Math" panose="02040503050406030204" pitchFamily="18" charset="0"/>
                            <a:cs typeface="Arial" panose="020B0604020202020204" pitchFamily="34" charset="0"/>
                          </a:rPr>
                        </m:ctrlPr>
                      </m:fPr>
                      <m:num>
                        <m:r>
                          <a:rPr lang="en-US" sz="1600" b="0" i="1">
                            <a:latin typeface="Cambria Math" panose="02040503050406030204" pitchFamily="18" charset="0"/>
                            <a:cs typeface="Arial" panose="020B0604020202020204" pitchFamily="34" charset="0"/>
                          </a:rPr>
                          <m:t>𝑝𝑟𝑒𝑐𝑖𝑠𝑖𝑜𝑛</m:t>
                        </m:r>
                        <m:r>
                          <a:rPr lang="en-US" sz="1600" b="0" i="1">
                            <a:latin typeface="Cambria Math" panose="02040503050406030204" pitchFamily="18" charset="0"/>
                            <a:cs typeface="Arial" panose="020B0604020202020204" pitchFamily="34" charset="0"/>
                          </a:rPr>
                          <m:t> ∙ </m:t>
                        </m:r>
                        <m:r>
                          <a:rPr lang="en-US" sz="16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600" b="0" i="1">
                            <a:latin typeface="Cambria Math" panose="02040503050406030204" pitchFamily="18" charset="0"/>
                            <a:cs typeface="Arial" panose="020B0604020202020204" pitchFamily="34" charset="0"/>
                          </a:rPr>
                          <m:t>𝑝𝑟𝑒𝑐𝑖𝑠𝑖𝑜𝑛</m:t>
                        </m:r>
                        <m:r>
                          <a:rPr lang="en-US" sz="1600" b="0" i="1">
                            <a:latin typeface="Cambria Math" panose="02040503050406030204" pitchFamily="18" charset="0"/>
                            <a:cs typeface="Arial" panose="020B0604020202020204" pitchFamily="34" charset="0"/>
                          </a:rPr>
                          <m:t> + </m:t>
                        </m:r>
                        <m:r>
                          <a:rPr lang="en-US" sz="1600" b="0" i="1">
                            <a:latin typeface="Cambria Math" panose="02040503050406030204" pitchFamily="18" charset="0"/>
                            <a:cs typeface="Arial" panose="020B0604020202020204" pitchFamily="34" charset="0"/>
                          </a:rPr>
                          <m:t>𝑟𝑒𝑐𝑎𝑙𝑙</m:t>
                        </m:r>
                      </m:den>
                    </m:f>
                    <m:r>
                      <a:rPr lang="en-US" sz="1600" b="0" i="1">
                        <a:latin typeface="Cambria Math" panose="02040503050406030204" pitchFamily="18" charset="0"/>
                        <a:cs typeface="Arial" panose="020B0604020202020204" pitchFamily="34" charset="0"/>
                      </a:rPr>
                      <m:t> </m:t>
                    </m:r>
                    <m:r>
                      <a:rPr lang="en-US" sz="16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600" dirty="0">
                    <a:latin typeface="Arial" panose="020B0604020202020204" pitchFamily="34" charset="0"/>
                    <a:cs typeface="Arial" panose="020B0604020202020204" pitchFamily="34" charset="0"/>
                  </a:rPr>
                  <a:t>  ( % )  </a:t>
                </a:r>
              </a:p>
              <a:p>
                <a:pPr lvl="1">
                  <a:lnSpc>
                    <a:spcPct val="100000"/>
                  </a:lnSpc>
                </a:pPr>
                <a:endParaRPr lang="en-US" sz="1600" dirty="0">
                  <a:latin typeface="Arial" panose="020B0604020202020204" pitchFamily="34" charset="0"/>
                  <a:cs typeface="Arial" panose="020B0604020202020204" pitchFamily="34" charset="0"/>
                </a:endParaRPr>
              </a:p>
              <a:p>
                <a:pPr>
                  <a:lnSpc>
                    <a:spcPct val="100000"/>
                  </a:lnSpc>
                </a:pPr>
                <a:r>
                  <a:rPr lang="en-US" sz="1600" dirty="0">
                    <a:latin typeface="Arial" panose="020B0604020202020204" pitchFamily="34" charset="0"/>
                    <a:cs typeface="Arial" panose="020B0604020202020204" pitchFamily="34" charset="0"/>
                    <a:sym typeface="Wingdings" panose="05000000000000000000" pitchFamily="2" charset="2"/>
                  </a:rPr>
                  <a:t>Evaluation based on</a:t>
                </a:r>
              </a:p>
              <a:p>
                <a:pPr lvl="1">
                  <a:lnSpc>
                    <a:spcPct val="100000"/>
                  </a:lnSpc>
                </a:pPr>
                <a:r>
                  <a:rPr lang="en-US" sz="1400" dirty="0">
                    <a:latin typeface="Arial" panose="020B0604020202020204" pitchFamily="34" charset="0"/>
                    <a:cs typeface="Arial" panose="020B0604020202020204" pitchFamily="34" charset="0"/>
                    <a:sym typeface="Wingdings" panose="05000000000000000000" pitchFamily="2" charset="2"/>
                  </a:rPr>
                  <a:t>Experiments with WordNet as Knowledge base</a:t>
                </a:r>
              </a:p>
              <a:p>
                <a:pPr lvl="2">
                  <a:lnSpc>
                    <a:spcPct val="100000"/>
                  </a:lnSpc>
                </a:pPr>
                <a:r>
                  <a:rPr lang="en-US" sz="14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400" dirty="0">
                    <a:latin typeface="Arial" panose="020B0604020202020204" pitchFamily="34" charset="0"/>
                    <a:cs typeface="Arial" panose="020B0604020202020204" pitchFamily="34" charset="0"/>
                  </a:rPr>
                  <a:t>Low results on verbs on all data sets</a:t>
                </a:r>
              </a:p>
              <a:p>
                <a:pPr lvl="2">
                  <a:lnSpc>
                    <a:spcPct val="100000"/>
                  </a:lnSpc>
                </a:pPr>
                <a:r>
                  <a:rPr lang="en-US" sz="1400" dirty="0">
                    <a:latin typeface="Arial" panose="020B0604020202020204" pitchFamily="34" charset="0"/>
                    <a:cs typeface="Arial" panose="020B0604020202020204" pitchFamily="34" charset="0"/>
                  </a:rPr>
                  <a:t>The use of prior knowledge is beneficial in general domain data sets</a:t>
                </a:r>
              </a:p>
              <a:p>
                <a:pPr lvl="2">
                  <a:lnSpc>
                    <a:spcPct val="100000"/>
                  </a:lnSpc>
                  <a:buFont typeface="Wingdings" panose="05000000000000000000" pitchFamily="2" charset="2"/>
                  <a:buChar char="Ø"/>
                </a:pPr>
                <a:endParaRPr lang="en-US" sz="1400" dirty="0">
                  <a:latin typeface="Arial" panose="020B0604020202020204" pitchFamily="34" charset="0"/>
                  <a:cs typeface="Arial" panose="020B0604020202020204" pitchFamily="34" charset="0"/>
                </a:endParaRPr>
              </a:p>
              <a:p>
                <a:pPr lvl="1">
                  <a:lnSpc>
                    <a:spcPct val="100000"/>
                  </a:lnSpc>
                </a:pPr>
                <a:r>
                  <a:rPr lang="en-US" sz="1400" dirty="0">
                    <a:latin typeface="Arial" panose="020B0604020202020204" pitchFamily="34" charset="0"/>
                    <a:cs typeface="Arial" panose="020B0604020202020204" pitchFamily="34" charset="0"/>
                  </a:rPr>
                  <a:t>Experiments with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as Knowledge base </a:t>
                </a:r>
              </a:p>
              <a:p>
                <a:pPr lvl="2">
                  <a:lnSpc>
                    <a:spcPct val="100000"/>
                  </a:lnSpc>
                </a:pPr>
                <a:r>
                  <a:rPr lang="en-US" sz="1400" dirty="0">
                    <a:latin typeface="Arial" panose="020B0604020202020204" pitchFamily="34" charset="0"/>
                    <a:cs typeface="Arial" panose="020B0604020202020204" pitchFamily="34" charset="0"/>
                  </a:rPr>
                  <a:t>We used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400" dirty="0">
                    <a:latin typeface="Arial" panose="020B0604020202020204" pitchFamily="34" charset="0"/>
                    <a:cs typeface="Arial" panose="020B0604020202020204" pitchFamily="34" charset="0"/>
                  </a:rPr>
                  <a:t>This data set contains highly ambiguous mentions</a:t>
                </a:r>
                <a:endParaRPr lang="en-US" sz="1600" dirty="0">
                  <a:latin typeface="Arial" panose="020B0604020202020204" pitchFamily="34" charset="0"/>
                  <a:cs typeface="Arial" panose="020B0604020202020204" pitchFamily="34" charset="0"/>
                  <a:sym typeface="Wingdings" panose="05000000000000000000" pitchFamily="2" charset="2"/>
                </a:endParaRPr>
              </a:p>
            </p:txBody>
          </p:sp>
        </mc:Choice>
        <mc:Fallback>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228697"/>
                <a:ext cx="7450283" cy="4400601"/>
              </a:xfrm>
              <a:blipFill>
                <a:blip r:embed="rId5"/>
                <a:stretch>
                  <a:fillRect l="-341" t="-287" b="-1724"/>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2373249456"/>
              </p:ext>
            </p:extLst>
          </p:nvPr>
        </p:nvGraphicFramePr>
        <p:xfrm>
          <a:off x="719345" y="204155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lnSpcReduction="10000"/>
          </a:bodyPr>
          <a:lstStyle/>
          <a:p>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endParaRPr lang="el-GR" sz="2000" dirty="0">
              <a:latin typeface="Arial" panose="020B0604020202020204" pitchFamily="34" charset="0"/>
              <a:cs typeface="Arial" panose="020B0604020202020204" pitchFamily="34" charset="0"/>
            </a:endParaRPr>
          </a:p>
          <a:p>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endParaRPr lang="el-GR"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r>
              <a:rPr lang="en-GB" sz="1800" dirty="0">
                <a:latin typeface="Arial" panose="020B0604020202020204" pitchFamily="34" charset="0"/>
                <a:cs typeface="Arial" panose="020B0604020202020204" pitchFamily="34" charset="0"/>
              </a:rPr>
              <a:t>Financial sense</a:t>
            </a:r>
          </a:p>
          <a:p>
            <a:pPr lvl="1"/>
            <a:r>
              <a:rPr lang="en-GB" sz="1800" dirty="0">
                <a:latin typeface="Arial" panose="020B0604020202020204" pitchFamily="34" charset="0"/>
                <a:cs typeface="Arial" panose="020B0604020202020204" pitchFamily="34" charset="0"/>
              </a:rPr>
              <a:t>Naturalistic sense</a:t>
            </a:r>
          </a:p>
          <a:p>
            <a:pPr lvl="1">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9AF08F8B-7272-1643-995B-ADB09272ABFE}"/>
              </a:ext>
            </a:extLst>
          </p:cNvPr>
          <p:cNvSpPr/>
          <p:nvPr/>
        </p:nvSpPr>
        <p:spPr>
          <a:xfrm>
            <a:off x="1414182" y="1835088"/>
            <a:ext cx="6096000" cy="646331"/>
          </a:xfrm>
          <a:prstGeom prst="rect">
            <a:avLst/>
          </a:prstGeom>
        </p:spPr>
        <p:txBody>
          <a:bodyPr>
            <a:spAutoFit/>
          </a:bodyPr>
          <a:lstStyle/>
          <a:p>
            <a:r>
              <a:rPr lang="en-US" dirty="0"/>
              <a:t>After so much talking we got hungry, therefore a toast is what we need the most !</a:t>
            </a:r>
            <a:endParaRPr lang="en-GR" dirty="0"/>
          </a:p>
        </p:txBody>
      </p:sp>
    </p:spTree>
    <p:extLst>
      <p:ext uri="{BB962C8B-B14F-4D97-AF65-F5344CB8AC3E}">
        <p14:creationId xmlns:p14="http://schemas.microsoft.com/office/powerpoint/2010/main" val="263371857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2">
            <a:alphaModFix amt="7000"/>
            <a:extLst>
              <a:ext uri="{BEBA8EAE-BF5A-486C-A8C5-ECC9F3942E4B}">
                <a14:imgProps xmlns:a14="http://schemas.microsoft.com/office/drawing/2010/main">
                  <a14:imgLayer r:embed="rId3">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4"/>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5"/>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6"/>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158290"/>
            <a:ext cx="7946524"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lnSpcReduction="10000"/>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b="1" dirty="0">
                    <a:solidFill>
                      <a:srgbClr val="000000"/>
                    </a:solidFill>
                  </a:rPr>
                  <a:t>Outcome → </a:t>
                </a:r>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US" sz="1400" b="0" i="0" smtClean="0">
                            <a:solidFill>
                              <a:srgbClr val="000000"/>
                            </a:solidFill>
                            <a:latin typeface="Cambria Math" panose="02040503050406030204" pitchFamily="18" charset="0"/>
                          </a:rPr>
                          <m:t>1</m:t>
                        </m:r>
                        <m:r>
                          <m:rPr>
                            <m:nor/>
                          </m:rPr>
                          <a:rPr lang="en-GB" sz="1400">
                            <a:solidFill>
                              <a:srgbClr val="000000"/>
                            </a:solidFill>
                          </a:rPr>
                          <m:t>, .., </m:t>
                        </m:r>
                        <m:r>
                          <a:rPr lang="en-US" sz="1400" b="0" i="1" smtClean="0">
                            <a:solidFill>
                              <a:srgbClr val="000000"/>
                            </a:solidFill>
                            <a:latin typeface="Cambria Math" panose="02040503050406030204" pitchFamily="18" charset="0"/>
                          </a:rPr>
                          <m:t>𝑛</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 total number of strategies of player </a:t>
                </a:r>
                <a14:m>
                  <m:oMath xmlns:m="http://schemas.openxmlformats.org/officeDocument/2006/math">
                    <m:r>
                      <a:rPr lang="en-US" sz="1400" b="0" i="1" smtClean="0">
                        <a:solidFill>
                          <a:srgbClr val="000000"/>
                        </a:solidFill>
                        <a:latin typeface="Cambria Math" panose="02040503050406030204" pitchFamily="18" charset="0"/>
                      </a:rPr>
                      <m:t>𝑖</m:t>
                    </m:r>
                  </m:oMath>
                </a14:m>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a:solidFill>
                              <a:srgbClr val="000000"/>
                            </a:solidFill>
                            <a:latin typeface="Cambria Math" panose="02040503050406030204" pitchFamily="18" charset="0"/>
                          </a:rPr>
                          <m:t>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b="0" i="0" smtClean="0">
                            <a:solidFill>
                              <a:srgbClr val="000000"/>
                            </a:solidFill>
                            <a:latin typeface="Cambria Math" panose="02040503050406030204" pitchFamily="18" charset="0"/>
                          </a:rPr>
                          <m:t>|</m:t>
                        </m:r>
                      </m:sub>
                    </m:sSub>
                    <m:r>
                      <a:rPr lang="en-US" sz="1400" b="0" i="0" smtClean="0">
                        <a:solidFill>
                          <a:srgbClr val="000000"/>
                        </a:solidFill>
                        <a:latin typeface="Cambria Math" panose="02040503050406030204" pitchFamily="18" charset="0"/>
                      </a:rPr>
                      <m:t> </m:t>
                    </m:r>
                    <m:r>
                      <a:rPr lang="en-US" sz="1400" b="0" i="0" smtClean="0">
                        <a:solidFill>
                          <a:srgbClr val="000000"/>
                        </a:solidFill>
                        <a:latin typeface="Cambria Math" panose="02040503050406030204" pitchFamily="18" charset="0"/>
                      </a:rPr>
                      <m:t>)</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p>
              <a:p>
                <a:pPr lvl="2" fontAlgn="base">
                  <a:spcAft>
                    <a:spcPts val="500"/>
                  </a:spcAft>
                </a:pPr>
                <a14:m>
                  <m:oMath xmlns:m="http://schemas.openxmlformats.org/officeDocument/2006/math">
                    <m:r>
                      <m:rPr>
                        <m:sty m:val="p"/>
                      </m:rPr>
                      <a:rPr lang="el-GR" sz="1200">
                        <a:latin typeface="Cambria Math" panose="02040503050406030204" pitchFamily="18" charset="0"/>
                      </a:rPr>
                      <m:t>Δ</m:t>
                    </m:r>
                    <m:r>
                      <a:rPr lang="en-US" sz="1200">
                        <a:latin typeface="Cambria Math" panose="02040503050406030204" pitchFamily="18" charset="0"/>
                      </a:rPr>
                      <m:t>=</m:t>
                    </m:r>
                    <m:d>
                      <m:dPr>
                        <m:begChr m:val="{"/>
                        <m:endChr m:val="}"/>
                        <m:ctrlPr>
                          <a:rPr lang="en-US" sz="1200">
                            <a:latin typeface="Cambria Math" panose="02040503050406030204" pitchFamily="18" charset="0"/>
                          </a:rPr>
                        </m:ctrlPr>
                      </m:dPr>
                      <m:e>
                        <m:r>
                          <a:rPr lang="en-US" sz="1200">
                            <a:latin typeface="Cambria Math" panose="02040503050406030204" pitchFamily="18" charset="0"/>
                          </a:rPr>
                          <m:t> </m:t>
                        </m:r>
                        <m:r>
                          <m:rPr>
                            <m:sty m:val="p"/>
                          </m:rPr>
                          <a:rPr lang="en-US" sz="1200">
                            <a:latin typeface="Cambria Math" panose="02040503050406030204" pitchFamily="18" charset="0"/>
                          </a:rPr>
                          <m:t>x</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solidFill>
                                  <a:srgbClr val="000000"/>
                                </a:solidFill>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rPr>
                              <m:t>𝑛</m:t>
                            </m:r>
                          </m:sup>
                        </m:sSup>
                        <m:r>
                          <a:rPr lang="en-US" sz="1200" i="1">
                            <a:latin typeface="Cambria Math" panose="02040503050406030204" pitchFamily="18" charset="0"/>
                          </a:rPr>
                          <m:t> : </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r>
                          <a:rPr lang="en-US" sz="1200">
                            <a:latin typeface="Cambria Math" panose="02040503050406030204" pitchFamily="18" charset="0"/>
                          </a:rPr>
                          <m:t>=1, </m:t>
                        </m:r>
                        <m:r>
                          <m:rPr>
                            <m:sty m:val="p"/>
                          </m:rPr>
                          <a:rPr lang="en-US" sz="1200">
                            <a:latin typeface="Cambria Math" panose="02040503050406030204" pitchFamily="18" charset="0"/>
                          </a:rPr>
                          <m:t>where</m:t>
                        </m:r>
                        <m:r>
                          <a:rPr lang="en-US" sz="1200">
                            <a:latin typeface="Cambria Math" panose="02040503050406030204" pitchFamily="18" charset="0"/>
                          </a:rPr>
                          <m:t> </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x</m:t>
                            </m:r>
                          </m:e>
                          <m:sub>
                            <m:r>
                              <m:rPr>
                                <m:sty m:val="p"/>
                              </m:rPr>
                              <a:rPr lang="en-US" sz="1200">
                                <a:latin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𝑓𝑜𝑟</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𝑖</m:t>
                        </m:r>
                        <m:r>
                          <a:rPr lang="en-US" sz="1200">
                            <a:latin typeface="Cambria Math" panose="02040503050406030204" pitchFamily="18" charset="0"/>
                            <a:ea typeface="Cambria Math" panose="02040503050406030204" pitchFamily="18" charset="0"/>
                          </a:rPr>
                          <m:t>=0,1, …, </m:t>
                        </m:r>
                        <m:r>
                          <m:rPr>
                            <m:sty m:val="p"/>
                          </m:rPr>
                          <a:rPr lang="en-US" sz="1200">
                            <a:latin typeface="Cambria Math" panose="02040503050406030204" pitchFamily="18" charset="0"/>
                            <a:ea typeface="Cambria Math" panose="02040503050406030204" pitchFamily="18" charset="0"/>
                          </a:rPr>
                          <m:t>n</m:t>
                        </m:r>
                      </m:e>
                    </m:d>
                    <m:r>
                      <a:rPr lang="en-US" sz="1200" b="0" i="1" smtClean="0">
                        <a:latin typeface="Cambria Math" panose="02040503050406030204" pitchFamily="18" charset="0"/>
                        <a:ea typeface="Cambria Math" panose="02040503050406030204" pitchFamily="18" charset="0"/>
                      </a:rPr>
                      <m:t>→ </m:t>
                    </m:r>
                  </m:oMath>
                </a14:m>
                <a:r>
                  <a:rPr lang="en-US" sz="1200" dirty="0">
                    <a:solidFill>
                      <a:srgbClr val="000000"/>
                    </a:solidFill>
                  </a:rPr>
                  <a:t>probability simplex </a:t>
                </a:r>
                <a:endParaRPr lang="el-GR" sz="12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236" t="-1608"/>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dirty="0">
                    <a:solidFill>
                      <a:srgbClr val="000000"/>
                    </a:solidFill>
                  </a:rPr>
                  <a:t>Word </a:t>
                </a:r>
                <a:r>
                  <a:rPr lang="en-GB" sz="1600" b="1" dirty="0">
                    <a:solidFill>
                      <a:srgbClr val="000000"/>
                    </a:solidFill>
                  </a:rPr>
                  <a:t>similarity matrix </a:t>
                </a:r>
                <a14:m>
                  <m:oMath xmlns:m="http://schemas.openxmlformats.org/officeDocument/2006/math">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𝑾</m:t>
                        </m:r>
                      </m:e>
                      <m:sub>
                        <m:r>
                          <a:rPr lang="en-US" sz="1600" b="1" i="1">
                            <a:solidFill>
                              <a:srgbClr val="000000"/>
                            </a:solidFill>
                            <a:latin typeface="Cambria Math" panose="02040503050406030204" pitchFamily="18" charset="0"/>
                          </a:rPr>
                          <m:t>𝑵𝒙𝑵</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𝐼</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measure</a:t>
                </a:r>
                <a:r>
                  <a:rPr lang="en-GB" sz="1600" dirty="0">
                    <a:solidFill>
                      <a:srgbClr val="000000"/>
                    </a:solidFill>
                  </a:rPr>
                  <a:t>: strength of co-occurrence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correlated words</a:t>
                </a:r>
              </a:p>
              <a:p>
                <a:pPr lvl="1" fontAlgn="base"/>
                <a:r>
                  <a:rPr lang="en-GB" sz="1600" dirty="0">
                    <a:solidFill>
                      <a:srgbClr val="000000"/>
                    </a:solidFill>
                  </a:rPr>
                  <a:t>8 association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𝑛</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071465"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a:t>
                </a:r>
              </a:p>
            </p:txBody>
          </p:sp>
        </mc:Choice>
        <mc:Fallback>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071465"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4068</TotalTime>
  <Words>3383</Words>
  <Application>Microsoft Macintosh PowerPoint</Application>
  <PresentationFormat>Widescreen</PresentationFormat>
  <Paragraphs>400</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397</cp:revision>
  <dcterms:created xsi:type="dcterms:W3CDTF">2021-02-03T20:20:42Z</dcterms:created>
  <dcterms:modified xsi:type="dcterms:W3CDTF">2021-02-07T11:13:11Z</dcterms:modified>
</cp:coreProperties>
</file>